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83" r:id="rId12"/>
    <p:sldId id="284" r:id="rId13"/>
    <p:sldId id="266" r:id="rId14"/>
    <p:sldId id="267" r:id="rId15"/>
    <p:sldId id="268" r:id="rId16"/>
    <p:sldId id="269" r:id="rId17"/>
    <p:sldId id="270" r:id="rId18"/>
    <p:sldId id="272" r:id="rId19"/>
    <p:sldId id="271" r:id="rId20"/>
    <p:sldId id="273" r:id="rId21"/>
    <p:sldId id="274" r:id="rId22"/>
    <p:sldId id="275" r:id="rId23"/>
    <p:sldId id="276" r:id="rId24"/>
    <p:sldId id="277" r:id="rId25"/>
    <p:sldId id="278" r:id="rId26"/>
    <p:sldId id="279" r:id="rId27"/>
    <p:sldId id="280" r:id="rId28"/>
    <p:sldId id="281" r:id="rId29"/>
    <p:sldId id="282" r:id="rId30"/>
    <p:sldId id="285" r:id="rId31"/>
    <p:sldId id="286" r:id="rId32"/>
    <p:sldId id="287" r:id="rId33"/>
    <p:sldId id="288" r:id="rId34"/>
    <p:sldId id="289" r:id="rId35"/>
    <p:sldId id="290" r:id="rId36"/>
    <p:sldId id="291" r:id="rId37"/>
    <p:sldId id="292" r:id="rId38"/>
    <p:sldId id="293" r:id="rId39"/>
    <p:sldId id="294" r:id="rId40"/>
    <p:sldId id="296" r:id="rId41"/>
    <p:sldId id="295" r:id="rId42"/>
    <p:sldId id="29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2" d="100"/>
          <a:sy n="52" d="100"/>
        </p:scale>
        <p:origin x="-139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CA"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CA"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13-12-02</a:t>
            </a:fld>
            <a:endParaRPr lang="en-US"/>
          </a:p>
        </p:txBody>
      </p:sp>
      <p:sp>
        <p:nvSpPr>
          <p:cNvPr id="16" name="Slide Number Placeholder 15"/>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7" name="Footer Placeholder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13-12-02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13-12-02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14" name="Date Placeholder 13"/>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13-12-02</a:t>
            </a:fld>
            <a:endParaRPr lang="en-US"/>
          </a:p>
        </p:txBody>
      </p:sp>
      <p:sp>
        <p:nvSpPr>
          <p:cNvPr id="15" name="Slide Number Placeholder 14"/>
          <p:cNvSpPr>
            <a:spLocks noGrp="1"/>
          </p:cNvSpPr>
          <p:nvPr>
            <p:ph type="sldNum" sz="quarter" idx="15"/>
          </p:nvPr>
        </p:nvSpPr>
        <p:spPr/>
        <p:txBody>
          <a:bodyPr/>
          <a:lstStyle>
            <a:lvl1pPr algn="ctr">
              <a:defRPr/>
            </a:lvl1pPr>
          </a:lstStyle>
          <a:p>
            <a:fld id="{D2E57653-3E58-4892-A7ED-712530ACC680}" type="slidenum">
              <a:rPr kumimoji="0" lang="en-US" smtClean="0"/>
              <a:pPr eaLnBrk="1" latinLnBrk="0" hangingPunct="1"/>
              <a:t>‹#›</a:t>
            </a:fld>
            <a:endParaRPr kumimoji="0" lang="en-US"/>
          </a:p>
        </p:txBody>
      </p:sp>
      <p:sp>
        <p:nvSpPr>
          <p:cNvPr id="16" name="Footer Placeholder 15"/>
          <p:cNvSpPr>
            <a:spLocks noGrp="1"/>
          </p:cNvSpPr>
          <p:nvPr>
            <p:ph type="ftr" sz="quarter" idx="16"/>
          </p:nvPr>
        </p:nvSpPr>
        <p:spPr/>
        <p:txBody>
          <a:bodyPr/>
          <a:lstStyle/>
          <a:p>
            <a:endParaRPr kumimoji="0" lang="en-US"/>
          </a:p>
        </p:txBody>
      </p:sp>
      <p:sp>
        <p:nvSpPr>
          <p:cNvPr id="17" name="Title 16"/>
          <p:cNvSpPr>
            <a:spLocks noGrp="1"/>
          </p:cNvSpPr>
          <p:nvPr>
            <p:ph type="title"/>
          </p:nvPr>
        </p:nvSpPr>
        <p:spPr/>
        <p:txBody>
          <a:bodyPr rtlCol="0" anchor="b" anchorCtr="0"/>
          <a:lstStyle/>
          <a:p>
            <a:r>
              <a:rPr kumimoji="0" lang="en-CA"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13-12-02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CA"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CA"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13-12-02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8" name="Footer Placeholder 7"/>
          <p:cNvSpPr>
            <a:spLocks noGrp="1"/>
          </p:cNvSpPr>
          <p:nvPr>
            <p:ph type="ftr" sz="quarter" idx="11"/>
          </p:nvPr>
        </p:nvSpPr>
        <p:spPr/>
        <p:txBody>
          <a:bodyPr/>
          <a:lstStyle/>
          <a:p>
            <a:endParaRPr kumimoji="0" lang="en-US"/>
          </a:p>
        </p:txBody>
      </p:sp>
      <p:sp>
        <p:nvSpPr>
          <p:cNvPr id="7" name="Date Placeholder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13-12-02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CA"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CA"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CA"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13-12-02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r>
              <a:rPr kumimoji="0" lang="en-CA"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13-12-02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CA"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CA" smtClean="0"/>
              <a:t>Click to edit Master title style</a:t>
            </a:r>
            <a:endParaRPr kumimoji="0" lang="en-US"/>
          </a:p>
        </p:txBody>
      </p:sp>
      <p:sp>
        <p:nvSpPr>
          <p:cNvPr id="8" name="Date Placeholder 7"/>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13-12-02</a:t>
            </a:fld>
            <a:endParaRPr lang="en-US"/>
          </a:p>
        </p:txBody>
      </p:sp>
      <p:sp>
        <p:nvSpPr>
          <p:cNvPr id="9" name="Slide Number Placeholder 8"/>
          <p:cNvSpPr>
            <a:spLocks noGrp="1"/>
          </p:cNvSpPr>
          <p:nvPr>
            <p:ph type="sldNum" sz="quarter" idx="15"/>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CA"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CA" smtClean="0"/>
              <a:t>Drag picture to placeholder or click icon to add</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CA" smtClean="0"/>
              <a:t>Click to edit Master text styles</a:t>
            </a:r>
          </a:p>
        </p:txBody>
      </p:sp>
      <p:sp>
        <p:nvSpPr>
          <p:cNvPr id="8" name="Date Placeholder 7"/>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13-12-02</a:t>
            </a:fld>
            <a:endParaRPr lang="en-US"/>
          </a:p>
        </p:txBody>
      </p:sp>
      <p:sp>
        <p:nvSpPr>
          <p:cNvPr id="9" name="Slide Number Placeholder 8"/>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CA" smtClean="0"/>
              <a:t>Click to edit Master text styles</a:t>
            </a:r>
          </a:p>
          <a:p>
            <a:pPr lvl="1" eaLnBrk="1" latinLnBrk="0" hangingPunct="1"/>
            <a:r>
              <a:rPr kumimoji="0" lang="en-CA" smtClean="0"/>
              <a:t>Second level</a:t>
            </a:r>
          </a:p>
          <a:p>
            <a:pPr lvl="2" eaLnBrk="1" latinLnBrk="0" hangingPunct="1"/>
            <a:r>
              <a:rPr kumimoji="0" lang="en-CA" smtClean="0"/>
              <a:t>Third level</a:t>
            </a:r>
          </a:p>
          <a:p>
            <a:pPr lvl="3" eaLnBrk="1" latinLnBrk="0" hangingPunct="1"/>
            <a:r>
              <a:rPr kumimoji="0" lang="en-CA" smtClean="0"/>
              <a:t>Fourth level</a:t>
            </a:r>
          </a:p>
          <a:p>
            <a:pPr lvl="4" eaLnBrk="1" latinLnBrk="0" hangingPunct="1"/>
            <a:r>
              <a:rPr kumimoji="0" lang="en-CA"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B41ABA4E-CD72-497B-97AA-7213B3980F60}" type="datetimeFigureOut">
              <a:rPr lang="en-US" smtClean="0"/>
              <a:pPr eaLnBrk="1" latinLnBrk="0" hangingPunct="1"/>
              <a:t>13-12-02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2E57653-3E58-4892-A7ED-712530ACC680}" type="slidenum">
              <a:rPr kumimoji="0" lang="en-US" smtClean="0"/>
              <a:pPr eaLnBrk="1" latinLnBrk="0" hangingPunct="1"/>
              <a:t>‹#›</a:t>
            </a:fld>
            <a:endParaRPr kumimoji="0"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CA"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2spare.com/item_67246.asp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b="1" dirty="0" smtClean="0"/>
              <a:t>Poetry Terms</a:t>
            </a:r>
            <a:endParaRPr lang="en-US" b="1" dirty="0"/>
          </a:p>
        </p:txBody>
      </p:sp>
    </p:spTree>
    <p:extLst>
      <p:ext uri="{BB962C8B-B14F-4D97-AF65-F5344CB8AC3E}">
        <p14:creationId xmlns:p14="http://schemas.microsoft.com/office/powerpoint/2010/main" val="377612026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Strategic use of repeated words, phrases or sounds to produce a dramatic effect or to emphasize themes or ideas.</a:t>
            </a:r>
          </a:p>
        </p:txBody>
      </p:sp>
      <p:sp>
        <p:nvSpPr>
          <p:cNvPr id="3" name="Title 2"/>
          <p:cNvSpPr>
            <a:spLocks noGrp="1"/>
          </p:cNvSpPr>
          <p:nvPr>
            <p:ph type="title"/>
          </p:nvPr>
        </p:nvSpPr>
        <p:spPr/>
        <p:txBody>
          <a:bodyPr/>
          <a:lstStyle/>
          <a:p>
            <a:r>
              <a:rPr lang="en-US" dirty="0" smtClean="0"/>
              <a:t>Sound Device - Repetition</a:t>
            </a:r>
            <a:endParaRPr lang="en-US" dirty="0"/>
          </a:p>
        </p:txBody>
      </p:sp>
    </p:spTree>
    <p:extLst>
      <p:ext uri="{BB962C8B-B14F-4D97-AF65-F5344CB8AC3E}">
        <p14:creationId xmlns:p14="http://schemas.microsoft.com/office/powerpoint/2010/main" val="10671262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effect produced when similar vowel sounds chime together and where the final consonant sound matches</a:t>
            </a:r>
          </a:p>
          <a:p>
            <a:r>
              <a:rPr lang="en-US" dirty="0"/>
              <a:t>End rhyme- </a:t>
            </a:r>
            <a:r>
              <a:rPr lang="en-US" dirty="0" smtClean="0"/>
              <a:t>Rhyme at the end of a line of verse</a:t>
            </a:r>
            <a:endParaRPr lang="en-US" dirty="0"/>
          </a:p>
          <a:p>
            <a:r>
              <a:rPr lang="en-US" dirty="0"/>
              <a:t>Internal </a:t>
            </a:r>
            <a:r>
              <a:rPr lang="en-US" dirty="0" smtClean="0"/>
              <a:t>rhyme – Rhyme within lines of poetry </a:t>
            </a:r>
            <a:endParaRPr lang="en-US" dirty="0"/>
          </a:p>
          <a:p>
            <a:r>
              <a:rPr lang="en-US" dirty="0"/>
              <a:t>Half rhyme</a:t>
            </a:r>
            <a:r>
              <a:rPr lang="en-US" dirty="0" smtClean="0"/>
              <a:t>- Rhyme where only the vowel sound or consonant sound are alike </a:t>
            </a:r>
            <a:r>
              <a:rPr lang="en-US" dirty="0" smtClean="0">
                <a:solidFill>
                  <a:srgbClr val="FADBB5"/>
                </a:solidFill>
              </a:rPr>
              <a:t>– consonance/assonance</a:t>
            </a:r>
            <a:endParaRPr lang="en-US" dirty="0">
              <a:solidFill>
                <a:srgbClr val="FADBB5"/>
              </a:solidFill>
            </a:endParaRPr>
          </a:p>
          <a:p>
            <a:endParaRPr lang="en-US" dirty="0" smtClean="0"/>
          </a:p>
          <a:p>
            <a:r>
              <a:rPr lang="en-US" dirty="0"/>
              <a:t>Rhyme scheme – letters attached to end rhyme for each stanza (</a:t>
            </a:r>
            <a:r>
              <a:rPr lang="en-US" dirty="0" err="1"/>
              <a:t>abab</a:t>
            </a:r>
            <a:r>
              <a:rPr lang="en-US" dirty="0"/>
              <a:t>) </a:t>
            </a:r>
            <a:endParaRPr lang="en-US" dirty="0" smtClean="0"/>
          </a:p>
        </p:txBody>
      </p:sp>
      <p:sp>
        <p:nvSpPr>
          <p:cNvPr id="3" name="Title 2"/>
          <p:cNvSpPr>
            <a:spLocks noGrp="1"/>
          </p:cNvSpPr>
          <p:nvPr>
            <p:ph type="title"/>
          </p:nvPr>
        </p:nvSpPr>
        <p:spPr/>
        <p:txBody>
          <a:bodyPr/>
          <a:lstStyle/>
          <a:p>
            <a:r>
              <a:rPr lang="en-US" dirty="0" smtClean="0"/>
              <a:t>Sound Device – Rhyme </a:t>
            </a:r>
            <a:endParaRPr lang="en-US" dirty="0"/>
          </a:p>
        </p:txBody>
      </p:sp>
    </p:spTree>
    <p:extLst>
      <p:ext uri="{BB962C8B-B14F-4D97-AF65-F5344CB8AC3E}">
        <p14:creationId xmlns:p14="http://schemas.microsoft.com/office/powerpoint/2010/main" val="26234152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Verse composed of variable, usually unrhymed lines having no fixed metrical pattern. </a:t>
            </a:r>
            <a:endParaRPr lang="en-US" dirty="0" smtClean="0"/>
          </a:p>
          <a:p>
            <a:endParaRPr lang="en-US" dirty="0"/>
          </a:p>
        </p:txBody>
      </p:sp>
      <p:sp>
        <p:nvSpPr>
          <p:cNvPr id="3" name="Title 2"/>
          <p:cNvSpPr>
            <a:spLocks noGrp="1"/>
          </p:cNvSpPr>
          <p:nvPr>
            <p:ph type="title"/>
          </p:nvPr>
        </p:nvSpPr>
        <p:spPr/>
        <p:txBody>
          <a:bodyPr/>
          <a:lstStyle/>
          <a:p>
            <a:r>
              <a:rPr lang="en-US" dirty="0" smtClean="0"/>
              <a:t>Poetic Form – Free Verse</a:t>
            </a:r>
            <a:endParaRPr lang="en-US" dirty="0"/>
          </a:p>
        </p:txBody>
      </p:sp>
    </p:spTree>
    <p:extLst>
      <p:ext uri="{BB962C8B-B14F-4D97-AF65-F5344CB8AC3E}">
        <p14:creationId xmlns:p14="http://schemas.microsoft.com/office/powerpoint/2010/main" val="41472145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Unrhymed lines of ten syllables each with the even-numbered syllables bearing the accents </a:t>
            </a:r>
            <a:endParaRPr lang="en-US" dirty="0" smtClean="0"/>
          </a:p>
          <a:p>
            <a:pPr lvl="1"/>
            <a:r>
              <a:rPr lang="en-US" dirty="0" smtClean="0"/>
              <a:t>Iambic pentameter</a:t>
            </a:r>
            <a:endParaRPr lang="en-US" dirty="0"/>
          </a:p>
          <a:p>
            <a:endParaRPr lang="en-US" dirty="0" smtClean="0"/>
          </a:p>
          <a:p>
            <a:r>
              <a:rPr lang="en-US" dirty="0"/>
              <a:t>Blank verse has been called the most "natural" verse form for dramatic works, since it supposedly is the verse form most close to natural rhythms of English speech </a:t>
            </a:r>
            <a:endParaRPr lang="en-US" dirty="0" smtClean="0"/>
          </a:p>
        </p:txBody>
      </p:sp>
      <p:sp>
        <p:nvSpPr>
          <p:cNvPr id="3" name="Title 2"/>
          <p:cNvSpPr>
            <a:spLocks noGrp="1"/>
          </p:cNvSpPr>
          <p:nvPr>
            <p:ph type="title"/>
          </p:nvPr>
        </p:nvSpPr>
        <p:spPr/>
        <p:txBody>
          <a:bodyPr/>
          <a:lstStyle/>
          <a:p>
            <a:r>
              <a:rPr lang="en-US" dirty="0" smtClean="0"/>
              <a:t>Poetic Form  - Blank Verse</a:t>
            </a:r>
            <a:endParaRPr lang="en-US" dirty="0"/>
          </a:p>
        </p:txBody>
      </p:sp>
    </p:spTree>
    <p:extLst>
      <p:ext uri="{BB962C8B-B14F-4D97-AF65-F5344CB8AC3E}">
        <p14:creationId xmlns:p14="http://schemas.microsoft.com/office/powerpoint/2010/main" val="6590589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2178644"/>
          </a:xfrm>
        </p:spPr>
        <p:txBody>
          <a:bodyPr/>
          <a:lstStyle/>
          <a:p>
            <a:r>
              <a:rPr lang="en-US" dirty="0" smtClean="0"/>
              <a:t>Two types: Shakespearian  (English) and Petrarchan (</a:t>
            </a:r>
            <a:r>
              <a:rPr lang="en-US" dirty="0" err="1" smtClean="0"/>
              <a:t>Itallian</a:t>
            </a:r>
            <a:r>
              <a:rPr lang="en-US" dirty="0" smtClean="0"/>
              <a:t>)</a:t>
            </a:r>
          </a:p>
          <a:p>
            <a:r>
              <a:rPr lang="en-US" dirty="0" smtClean="0"/>
              <a:t>Lyric poem of fourteen lines usually in iambic pentameter. Expresses one idea, usually with a twist. </a:t>
            </a:r>
          </a:p>
          <a:p>
            <a:endParaRPr lang="en-US" dirty="0"/>
          </a:p>
          <a:p>
            <a:pPr marL="0" indent="0">
              <a:buNone/>
            </a:pPr>
            <a:endParaRPr lang="en-US" dirty="0" smtClean="0"/>
          </a:p>
        </p:txBody>
      </p:sp>
      <p:sp>
        <p:nvSpPr>
          <p:cNvPr id="3" name="Title 2"/>
          <p:cNvSpPr>
            <a:spLocks noGrp="1"/>
          </p:cNvSpPr>
          <p:nvPr>
            <p:ph type="title"/>
          </p:nvPr>
        </p:nvSpPr>
        <p:spPr/>
        <p:txBody>
          <a:bodyPr/>
          <a:lstStyle/>
          <a:p>
            <a:r>
              <a:rPr lang="en-US" dirty="0" smtClean="0"/>
              <a:t>Poetic Form - Sonnet</a:t>
            </a:r>
            <a:endParaRPr lang="en-US" dirty="0"/>
          </a:p>
        </p:txBody>
      </p:sp>
      <p:sp>
        <p:nvSpPr>
          <p:cNvPr id="7" name="TextBox 6"/>
          <p:cNvSpPr txBox="1"/>
          <p:nvPr/>
        </p:nvSpPr>
        <p:spPr>
          <a:xfrm>
            <a:off x="457200" y="3702644"/>
            <a:ext cx="4244850" cy="1815882"/>
          </a:xfrm>
          <a:prstGeom prst="rect">
            <a:avLst/>
          </a:prstGeom>
          <a:noFill/>
        </p:spPr>
        <p:txBody>
          <a:bodyPr wrap="square" rtlCol="0">
            <a:spAutoFit/>
          </a:bodyPr>
          <a:lstStyle/>
          <a:p>
            <a:r>
              <a:rPr lang="en-US" sz="2800" u="sng" dirty="0" smtClean="0"/>
              <a:t>Shakespearian Sonnet </a:t>
            </a:r>
          </a:p>
          <a:p>
            <a:r>
              <a:rPr lang="en-US" sz="2800" dirty="0" smtClean="0"/>
              <a:t>Three quatrains and a couplet</a:t>
            </a:r>
          </a:p>
          <a:p>
            <a:r>
              <a:rPr lang="en-US" sz="2800" dirty="0" err="1" smtClean="0"/>
              <a:t>Abab</a:t>
            </a:r>
            <a:r>
              <a:rPr lang="en-US" sz="2800" dirty="0" smtClean="0"/>
              <a:t> </a:t>
            </a:r>
            <a:r>
              <a:rPr lang="en-US" sz="2800" dirty="0" err="1" smtClean="0"/>
              <a:t>cdcd</a:t>
            </a:r>
            <a:r>
              <a:rPr lang="en-US" sz="2800" dirty="0" smtClean="0"/>
              <a:t> </a:t>
            </a:r>
            <a:r>
              <a:rPr lang="en-US" sz="2800" dirty="0" err="1" smtClean="0"/>
              <a:t>efef</a:t>
            </a:r>
            <a:r>
              <a:rPr lang="en-US" sz="2800" dirty="0" smtClean="0"/>
              <a:t> </a:t>
            </a:r>
            <a:r>
              <a:rPr lang="en-US" sz="2800" dirty="0" err="1" smtClean="0"/>
              <a:t>gg</a:t>
            </a:r>
            <a:endParaRPr lang="en-US" sz="2800" dirty="0"/>
          </a:p>
        </p:txBody>
      </p:sp>
      <p:sp>
        <p:nvSpPr>
          <p:cNvPr id="8" name="TextBox 7"/>
          <p:cNvSpPr txBox="1"/>
          <p:nvPr/>
        </p:nvSpPr>
        <p:spPr>
          <a:xfrm>
            <a:off x="4702050" y="3723500"/>
            <a:ext cx="3984750" cy="2677656"/>
          </a:xfrm>
          <a:prstGeom prst="rect">
            <a:avLst/>
          </a:prstGeom>
          <a:noFill/>
        </p:spPr>
        <p:txBody>
          <a:bodyPr wrap="square" rtlCol="0">
            <a:spAutoFit/>
          </a:bodyPr>
          <a:lstStyle/>
          <a:p>
            <a:r>
              <a:rPr lang="en-US" sz="2800" u="sng" dirty="0" smtClean="0"/>
              <a:t>Petrarchan Sonnet</a:t>
            </a:r>
          </a:p>
          <a:p>
            <a:r>
              <a:rPr lang="en-US" sz="2800" dirty="0" smtClean="0"/>
              <a:t>Octave(8) and sestet(6)</a:t>
            </a:r>
          </a:p>
          <a:p>
            <a:r>
              <a:rPr lang="en-US" sz="2800" dirty="0" smtClean="0"/>
              <a:t>Abba </a:t>
            </a:r>
            <a:r>
              <a:rPr lang="en-US" sz="2800" dirty="0" err="1" smtClean="0"/>
              <a:t>abba</a:t>
            </a:r>
            <a:r>
              <a:rPr lang="en-US" sz="2800" dirty="0" smtClean="0"/>
              <a:t> </a:t>
            </a:r>
          </a:p>
          <a:p>
            <a:r>
              <a:rPr lang="en-US" sz="2800" dirty="0"/>
              <a:t>	</a:t>
            </a:r>
            <a:r>
              <a:rPr lang="en-US" sz="2800" dirty="0" smtClean="0"/>
              <a:t>	</a:t>
            </a:r>
            <a:r>
              <a:rPr lang="en-US" sz="2800" dirty="0" err="1" smtClean="0"/>
              <a:t>cdecde</a:t>
            </a:r>
            <a:r>
              <a:rPr lang="en-US" sz="2800" dirty="0" smtClean="0"/>
              <a:t/>
            </a:r>
            <a:br>
              <a:rPr lang="en-US" sz="2800" dirty="0" smtClean="0"/>
            </a:br>
            <a:r>
              <a:rPr lang="en-US" sz="2800" dirty="0" smtClean="0"/>
              <a:t>		</a:t>
            </a:r>
            <a:r>
              <a:rPr lang="en-US" sz="2800" dirty="0" err="1" smtClean="0"/>
              <a:t>cdcdcd</a:t>
            </a:r>
            <a:r>
              <a:rPr lang="en-US" sz="2800" dirty="0" smtClean="0"/>
              <a:t/>
            </a:r>
            <a:br>
              <a:rPr lang="en-US" sz="2800" dirty="0" smtClean="0"/>
            </a:br>
            <a:r>
              <a:rPr lang="en-US" sz="2800" dirty="0" smtClean="0"/>
              <a:t>		</a:t>
            </a:r>
            <a:r>
              <a:rPr lang="en-US" sz="2800" dirty="0" err="1" smtClean="0"/>
              <a:t>cdedce</a:t>
            </a:r>
            <a:endParaRPr lang="en-US" sz="2800" dirty="0"/>
          </a:p>
        </p:txBody>
      </p:sp>
    </p:spTree>
    <p:extLst>
      <p:ext uri="{BB962C8B-B14F-4D97-AF65-F5344CB8AC3E}">
        <p14:creationId xmlns:p14="http://schemas.microsoft.com/office/powerpoint/2010/main" val="28036500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A unit within a larger poem: a poetic paragraph. A group of two or more lines set off by a space, usually containing a set rhyme and meter. </a:t>
            </a:r>
          </a:p>
          <a:p>
            <a:pPr marL="0" indent="0">
              <a:buNone/>
            </a:pPr>
            <a:r>
              <a:rPr lang="en-US" dirty="0"/>
              <a:t> </a:t>
            </a:r>
          </a:p>
          <a:p>
            <a:r>
              <a:rPr lang="en-US" dirty="0"/>
              <a:t>2 lined stanza – couplet (</a:t>
            </a:r>
            <a:r>
              <a:rPr lang="en-US" dirty="0" err="1"/>
              <a:t>aa</a:t>
            </a:r>
            <a:r>
              <a:rPr lang="en-US" dirty="0"/>
              <a:t>, bb)</a:t>
            </a:r>
          </a:p>
          <a:p>
            <a:r>
              <a:rPr lang="en-US" dirty="0"/>
              <a:t>3 lined stanza – </a:t>
            </a:r>
            <a:r>
              <a:rPr lang="en-US" dirty="0" err="1"/>
              <a:t>tercet</a:t>
            </a:r>
            <a:r>
              <a:rPr lang="en-US" dirty="0"/>
              <a:t> (aba)</a:t>
            </a:r>
          </a:p>
          <a:p>
            <a:r>
              <a:rPr lang="en-US" dirty="0"/>
              <a:t>4 lined stanza –quatrain (</a:t>
            </a:r>
            <a:r>
              <a:rPr lang="en-US" dirty="0" err="1"/>
              <a:t>abab</a:t>
            </a:r>
            <a:r>
              <a:rPr lang="en-US" dirty="0"/>
              <a:t>)</a:t>
            </a:r>
          </a:p>
          <a:p>
            <a:r>
              <a:rPr lang="en-US" dirty="0"/>
              <a:t>5 lined stanza - cinquain</a:t>
            </a:r>
          </a:p>
          <a:p>
            <a:r>
              <a:rPr lang="en-US" dirty="0"/>
              <a:t>6 lined stanza - sestet</a:t>
            </a:r>
          </a:p>
          <a:p>
            <a:r>
              <a:rPr lang="en-US" dirty="0"/>
              <a:t>7 lined stanza - septet</a:t>
            </a:r>
          </a:p>
          <a:p>
            <a:r>
              <a:rPr lang="en-US" dirty="0"/>
              <a:t>8 lined stanza – octave/octet </a:t>
            </a:r>
          </a:p>
        </p:txBody>
      </p:sp>
      <p:sp>
        <p:nvSpPr>
          <p:cNvPr id="3" name="Title 2"/>
          <p:cNvSpPr>
            <a:spLocks noGrp="1"/>
          </p:cNvSpPr>
          <p:nvPr>
            <p:ph type="title"/>
          </p:nvPr>
        </p:nvSpPr>
        <p:spPr/>
        <p:txBody>
          <a:bodyPr/>
          <a:lstStyle/>
          <a:p>
            <a:r>
              <a:rPr lang="en-US" dirty="0" smtClean="0"/>
              <a:t>Poetic Form - Stanza</a:t>
            </a:r>
            <a:endParaRPr lang="en-US" dirty="0"/>
          </a:p>
        </p:txBody>
      </p:sp>
    </p:spTree>
    <p:extLst>
      <p:ext uri="{BB962C8B-B14F-4D97-AF65-F5344CB8AC3E}">
        <p14:creationId xmlns:p14="http://schemas.microsoft.com/office/powerpoint/2010/main" val="27470679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a:t>
            </a:r>
            <a:r>
              <a:rPr lang="en-US" dirty="0" smtClean="0"/>
              <a:t>postrophe </a:t>
            </a:r>
            <a:r>
              <a:rPr lang="en-US" dirty="0"/>
              <a:t>is the act of addressing some abstraction or personification that is not physically </a:t>
            </a:r>
            <a:r>
              <a:rPr lang="en-US" dirty="0" smtClean="0"/>
              <a:t>present.</a:t>
            </a:r>
          </a:p>
          <a:p>
            <a:r>
              <a:rPr lang="en-US" dirty="0"/>
              <a:t>King Lear proclaims, "Ingratitude! thou marble-hearted fiend, / More hideous when thou </a:t>
            </a:r>
            <a:r>
              <a:rPr lang="en-US" dirty="0" err="1"/>
              <a:t>show'st</a:t>
            </a:r>
            <a:r>
              <a:rPr lang="en-US" dirty="0"/>
              <a:t> thee in a child / Than the sea-monster</a:t>
            </a:r>
            <a:r>
              <a:rPr lang="en-US" dirty="0" smtClean="0"/>
              <a:t>.”</a:t>
            </a:r>
            <a:endParaRPr lang="en-US" dirty="0"/>
          </a:p>
        </p:txBody>
      </p:sp>
      <p:sp>
        <p:nvSpPr>
          <p:cNvPr id="3" name="Title 2"/>
          <p:cNvSpPr>
            <a:spLocks noGrp="1"/>
          </p:cNvSpPr>
          <p:nvPr>
            <p:ph type="title"/>
          </p:nvPr>
        </p:nvSpPr>
        <p:spPr/>
        <p:txBody>
          <a:bodyPr/>
          <a:lstStyle/>
          <a:p>
            <a:r>
              <a:rPr lang="en-US" dirty="0" smtClean="0"/>
              <a:t>Figurative Language - Apostrophe</a:t>
            </a:r>
            <a:endParaRPr lang="en-US" dirty="0"/>
          </a:p>
        </p:txBody>
      </p:sp>
    </p:spTree>
    <p:extLst>
      <p:ext uri="{BB962C8B-B14F-4D97-AF65-F5344CB8AC3E}">
        <p14:creationId xmlns:p14="http://schemas.microsoft.com/office/powerpoint/2010/main" val="5924812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expression designed to call something to mind without mentioning it explicitly. </a:t>
            </a:r>
            <a:endParaRPr lang="en-US" dirty="0" smtClean="0"/>
          </a:p>
          <a:p>
            <a:r>
              <a:rPr lang="en-US" dirty="0" smtClean="0"/>
              <a:t>Allusions </a:t>
            </a:r>
            <a:r>
              <a:rPr lang="en-US" dirty="0"/>
              <a:t>are often indirect or brief references to well-known characters or </a:t>
            </a:r>
            <a:r>
              <a:rPr lang="en-US" dirty="0" smtClean="0"/>
              <a:t>events</a:t>
            </a:r>
            <a:endParaRPr lang="en-US" dirty="0"/>
          </a:p>
          <a:p>
            <a:r>
              <a:rPr lang="en-US" dirty="0" smtClean="0"/>
              <a:t>Can </a:t>
            </a:r>
            <a:r>
              <a:rPr lang="en-US" dirty="0"/>
              <a:t>add imagery, theme, or meaning with few words </a:t>
            </a:r>
          </a:p>
        </p:txBody>
      </p:sp>
      <p:sp>
        <p:nvSpPr>
          <p:cNvPr id="3" name="Title 2"/>
          <p:cNvSpPr>
            <a:spLocks noGrp="1"/>
          </p:cNvSpPr>
          <p:nvPr>
            <p:ph type="title"/>
          </p:nvPr>
        </p:nvSpPr>
        <p:spPr/>
        <p:txBody>
          <a:bodyPr/>
          <a:lstStyle/>
          <a:p>
            <a:r>
              <a:rPr lang="en-US" dirty="0" smtClean="0"/>
              <a:t>Figurative Language  - Allusion</a:t>
            </a:r>
            <a:endParaRPr lang="en-US" dirty="0"/>
          </a:p>
        </p:txBody>
      </p:sp>
    </p:spTree>
    <p:extLst>
      <p:ext uri="{BB962C8B-B14F-4D97-AF65-F5344CB8AC3E}">
        <p14:creationId xmlns:p14="http://schemas.microsoft.com/office/powerpoint/2010/main" val="29825699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Using a mild or gentle phrase instead of a blunt, embarrassing, or painful one. </a:t>
            </a:r>
            <a:endParaRPr lang="en-US" dirty="0" smtClean="0"/>
          </a:p>
          <a:p>
            <a:r>
              <a:rPr lang="en-US" dirty="0" smtClean="0"/>
              <a:t>For </a:t>
            </a:r>
            <a:r>
              <a:rPr lang="en-US" dirty="0"/>
              <a:t>instance, saying "Grandfather has gone to a better place" is a euphemism for "Grandfather has died." </a:t>
            </a: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Figurative Language – Euphemism </a:t>
            </a:r>
            <a:endParaRPr lang="en-US" dirty="0"/>
          </a:p>
        </p:txBody>
      </p:sp>
    </p:spTree>
    <p:extLst>
      <p:ext uri="{BB962C8B-B14F-4D97-AF65-F5344CB8AC3E}">
        <p14:creationId xmlns:p14="http://schemas.microsoft.com/office/powerpoint/2010/main" val="18828571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mtClean="0"/>
              <a:t>An epithet is a literary device that is used as a descriptive device. </a:t>
            </a:r>
            <a:r>
              <a:rPr lang="en-US" dirty="0" smtClean="0"/>
              <a:t>It is usually used to add to a person or place’s regular name and attribute some special quality to the same.</a:t>
            </a:r>
          </a:p>
          <a:p>
            <a:pPr lvl="1"/>
            <a:r>
              <a:rPr lang="en-US" dirty="0" smtClean="0"/>
              <a:t>“</a:t>
            </a:r>
            <a:r>
              <a:rPr lang="en-US" dirty="0"/>
              <a:t>Alexander the Great” </a:t>
            </a:r>
            <a:r>
              <a:rPr lang="en-US" dirty="0" smtClean="0"/>
              <a:t>to </a:t>
            </a:r>
            <a:r>
              <a:rPr lang="en-US" dirty="0"/>
              <a:t>refer to Alexander III of Macedon</a:t>
            </a:r>
            <a:r>
              <a:rPr lang="en-US" dirty="0" smtClean="0"/>
              <a:t>.</a:t>
            </a:r>
          </a:p>
          <a:p>
            <a:r>
              <a:rPr lang="en-US" dirty="0" smtClean="0"/>
              <a:t>The sentences below show the use of epithets in our everyday language.</a:t>
            </a:r>
          </a:p>
          <a:p>
            <a:pPr lvl="1"/>
            <a:r>
              <a:rPr lang="en-US" dirty="0" smtClean="0"/>
              <a:t>You have pushed me in a </a:t>
            </a:r>
            <a:r>
              <a:rPr lang="en-US" i="1" dirty="0" smtClean="0"/>
              <a:t>delicate</a:t>
            </a:r>
            <a:r>
              <a:rPr lang="en-US" dirty="0" smtClean="0"/>
              <a:t> corner.</a:t>
            </a:r>
          </a:p>
          <a:p>
            <a:pPr lvl="1"/>
            <a:r>
              <a:rPr lang="en-US" dirty="0" smtClean="0"/>
              <a:t>I reached the attic with my </a:t>
            </a:r>
            <a:r>
              <a:rPr lang="en-US" i="1" dirty="0" smtClean="0"/>
              <a:t>careful </a:t>
            </a:r>
            <a:r>
              <a:rPr lang="en-US" dirty="0" smtClean="0"/>
              <a:t>steps.</a:t>
            </a:r>
          </a:p>
          <a:p>
            <a:pPr lvl="1"/>
            <a:r>
              <a:rPr lang="en-US" dirty="0" smtClean="0"/>
              <a:t>It was </a:t>
            </a:r>
            <a:r>
              <a:rPr lang="en-US" i="1" dirty="0" smtClean="0"/>
              <a:t>sweet </a:t>
            </a:r>
            <a:r>
              <a:rPr lang="en-US" dirty="0" smtClean="0"/>
              <a:t>beginning but a </a:t>
            </a:r>
            <a:r>
              <a:rPr lang="en-US" i="1" dirty="0" smtClean="0"/>
              <a:t>tragic</a:t>
            </a:r>
            <a:r>
              <a:rPr lang="en-US" dirty="0" smtClean="0"/>
              <a:t> end.</a:t>
            </a:r>
            <a:endParaRPr lang="en-US" dirty="0"/>
          </a:p>
        </p:txBody>
      </p:sp>
      <p:sp>
        <p:nvSpPr>
          <p:cNvPr id="3" name="Title 2"/>
          <p:cNvSpPr>
            <a:spLocks noGrp="1"/>
          </p:cNvSpPr>
          <p:nvPr>
            <p:ph type="title"/>
          </p:nvPr>
        </p:nvSpPr>
        <p:spPr/>
        <p:txBody>
          <a:bodyPr/>
          <a:lstStyle/>
          <a:p>
            <a:r>
              <a:rPr lang="en-US" dirty="0" smtClean="0"/>
              <a:t>Figurative Language – Epithet </a:t>
            </a:r>
            <a:endParaRPr lang="en-US" dirty="0"/>
          </a:p>
        </p:txBody>
      </p:sp>
    </p:spTree>
    <p:extLst>
      <p:ext uri="{BB962C8B-B14F-4D97-AF65-F5344CB8AC3E}">
        <p14:creationId xmlns:p14="http://schemas.microsoft.com/office/powerpoint/2010/main" val="38649883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repetition of  consonant sounds at the beginning of the word</a:t>
            </a:r>
          </a:p>
          <a:p>
            <a:endParaRPr lang="en-US" dirty="0"/>
          </a:p>
          <a:p>
            <a:endParaRPr lang="en-US" dirty="0" smtClean="0"/>
          </a:p>
          <a:p>
            <a:r>
              <a:rPr lang="en-US" dirty="0" smtClean="0"/>
              <a:t>Two tribesmen trotted through the thicket</a:t>
            </a:r>
          </a:p>
          <a:p>
            <a:r>
              <a:rPr lang="en-US" dirty="0" smtClean="0"/>
              <a:t>She sells sea shells by the sea shore</a:t>
            </a:r>
          </a:p>
        </p:txBody>
      </p:sp>
      <p:sp>
        <p:nvSpPr>
          <p:cNvPr id="3" name="Title 2"/>
          <p:cNvSpPr>
            <a:spLocks noGrp="1"/>
          </p:cNvSpPr>
          <p:nvPr>
            <p:ph type="title"/>
          </p:nvPr>
        </p:nvSpPr>
        <p:spPr/>
        <p:txBody>
          <a:bodyPr/>
          <a:lstStyle/>
          <a:p>
            <a:r>
              <a:rPr lang="en-US" dirty="0" smtClean="0"/>
              <a:t>Sound Device  - Alliteration</a:t>
            </a:r>
            <a:endParaRPr lang="en-US" dirty="0"/>
          </a:p>
        </p:txBody>
      </p:sp>
    </p:spTree>
    <p:extLst>
      <p:ext uri="{BB962C8B-B14F-4D97-AF65-F5344CB8AC3E}">
        <p14:creationId xmlns:p14="http://schemas.microsoft.com/office/powerpoint/2010/main" val="29200313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Exaggeration for dramatic effect.</a:t>
            </a:r>
          </a:p>
          <a:p>
            <a:pPr marL="0" indent="0">
              <a:buNone/>
            </a:pPr>
            <a:endParaRPr lang="en-US" dirty="0"/>
          </a:p>
          <a:p>
            <a:r>
              <a:rPr lang="en-US" dirty="0"/>
              <a:t>He’s as big a house</a:t>
            </a:r>
          </a:p>
          <a:p>
            <a:r>
              <a:rPr lang="en-US" dirty="0"/>
              <a:t>She’ll walk a million miles to help you. </a:t>
            </a:r>
          </a:p>
        </p:txBody>
      </p:sp>
      <p:sp>
        <p:nvSpPr>
          <p:cNvPr id="3" name="Title 2"/>
          <p:cNvSpPr>
            <a:spLocks noGrp="1"/>
          </p:cNvSpPr>
          <p:nvPr>
            <p:ph type="title"/>
          </p:nvPr>
        </p:nvSpPr>
        <p:spPr/>
        <p:txBody>
          <a:bodyPr/>
          <a:lstStyle/>
          <a:p>
            <a:r>
              <a:rPr lang="en-US" dirty="0" smtClean="0"/>
              <a:t>Figurative Language - Hyperbole</a:t>
            </a:r>
            <a:endParaRPr lang="en-US" dirty="0"/>
          </a:p>
        </p:txBody>
      </p:sp>
    </p:spTree>
    <p:extLst>
      <p:ext uri="{BB962C8B-B14F-4D97-AF65-F5344CB8AC3E}">
        <p14:creationId xmlns:p14="http://schemas.microsoft.com/office/powerpoint/2010/main" val="32319376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Figure of speech containing two seemingly contradictory expressions</a:t>
            </a:r>
          </a:p>
          <a:p>
            <a:r>
              <a:rPr lang="en-US" dirty="0"/>
              <a:t> </a:t>
            </a:r>
          </a:p>
          <a:p>
            <a:r>
              <a:rPr lang="en-US" dirty="0"/>
              <a:t>Jumbo shrimp</a:t>
            </a:r>
          </a:p>
          <a:p>
            <a:r>
              <a:rPr lang="en-US" dirty="0"/>
              <a:t>Bitter sweet</a:t>
            </a:r>
          </a:p>
          <a:p>
            <a:r>
              <a:rPr lang="en-US" dirty="0"/>
              <a:t>Wise fool </a:t>
            </a:r>
            <a:endParaRPr lang="en-US" dirty="0" smtClean="0"/>
          </a:p>
          <a:p>
            <a:endParaRPr lang="en-US" dirty="0"/>
          </a:p>
        </p:txBody>
      </p:sp>
      <p:sp>
        <p:nvSpPr>
          <p:cNvPr id="3" name="Title 2"/>
          <p:cNvSpPr>
            <a:spLocks noGrp="1"/>
          </p:cNvSpPr>
          <p:nvPr>
            <p:ph type="title"/>
          </p:nvPr>
        </p:nvSpPr>
        <p:spPr/>
        <p:txBody>
          <a:bodyPr/>
          <a:lstStyle/>
          <a:p>
            <a:r>
              <a:rPr lang="en-US" dirty="0" smtClean="0"/>
              <a:t>Figurative Language - Oxymoron</a:t>
            </a:r>
            <a:endParaRPr lang="en-US" dirty="0"/>
          </a:p>
        </p:txBody>
      </p:sp>
    </p:spTree>
    <p:extLst>
      <p:ext uri="{BB962C8B-B14F-4D97-AF65-F5344CB8AC3E}">
        <p14:creationId xmlns:p14="http://schemas.microsoft.com/office/powerpoint/2010/main" val="2443476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Giving human characteristics to inanimate objects or things</a:t>
            </a:r>
          </a:p>
          <a:p>
            <a:pPr marL="0" indent="0">
              <a:buNone/>
            </a:pPr>
            <a:endParaRPr lang="en-US" dirty="0"/>
          </a:p>
          <a:p>
            <a:r>
              <a:rPr lang="en-US" dirty="0"/>
              <a:t>A form of metaphor</a:t>
            </a:r>
          </a:p>
          <a:p>
            <a:r>
              <a:rPr lang="en-US" dirty="0"/>
              <a:t>The sharpener ate my pencil</a:t>
            </a:r>
          </a:p>
          <a:p>
            <a:r>
              <a:rPr lang="en-US" dirty="0"/>
              <a:t>My nose is running. </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Figurative Language - Personification</a:t>
            </a:r>
            <a:endParaRPr lang="en-US" dirty="0"/>
          </a:p>
        </p:txBody>
      </p:sp>
    </p:spTree>
    <p:extLst>
      <p:ext uri="{BB962C8B-B14F-4D97-AF65-F5344CB8AC3E}">
        <p14:creationId xmlns:p14="http://schemas.microsoft.com/office/powerpoint/2010/main" val="4797770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Seemingly absurd statement which, on closer examination, reveals an important truth</a:t>
            </a:r>
          </a:p>
          <a:p>
            <a:r>
              <a:rPr lang="en-US" dirty="0"/>
              <a:t>e.g. Wordsworth's ' The child is father of the man'.</a:t>
            </a:r>
          </a:p>
          <a:p>
            <a:r>
              <a:rPr lang="en-US" dirty="0"/>
              <a:t>Men work together whether they work together or apart. - Robert Frost</a:t>
            </a:r>
          </a:p>
          <a:p>
            <a:r>
              <a:rPr lang="en-US" dirty="0"/>
              <a:t>Be cruel to be </a:t>
            </a:r>
            <a:r>
              <a:rPr lang="en-US" dirty="0" smtClean="0"/>
              <a:t>kind</a:t>
            </a:r>
          </a:p>
          <a:p>
            <a:r>
              <a:rPr lang="en-US" dirty="0" smtClean="0"/>
              <a:t>Eating to starvation</a:t>
            </a:r>
            <a:endParaRPr lang="en-US" dirty="0"/>
          </a:p>
        </p:txBody>
      </p:sp>
      <p:sp>
        <p:nvSpPr>
          <p:cNvPr id="3" name="Title 2"/>
          <p:cNvSpPr>
            <a:spLocks noGrp="1"/>
          </p:cNvSpPr>
          <p:nvPr>
            <p:ph type="title"/>
          </p:nvPr>
        </p:nvSpPr>
        <p:spPr/>
        <p:txBody>
          <a:bodyPr/>
          <a:lstStyle/>
          <a:p>
            <a:r>
              <a:rPr lang="en-US" dirty="0" smtClean="0"/>
              <a:t>Figurative Language - Paradox</a:t>
            </a:r>
            <a:endParaRPr lang="en-US" dirty="0"/>
          </a:p>
        </p:txBody>
      </p:sp>
    </p:spTree>
    <p:extLst>
      <p:ext uri="{BB962C8B-B14F-4D97-AF65-F5344CB8AC3E}">
        <p14:creationId xmlns:p14="http://schemas.microsoft.com/office/powerpoint/2010/main" val="8081717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Words or images that signify more than they literally represent.</a:t>
            </a:r>
          </a:p>
          <a:p>
            <a:pPr marL="0" indent="0">
              <a:buNone/>
            </a:pPr>
            <a:endParaRPr lang="en-US" dirty="0"/>
          </a:p>
          <a:p>
            <a:r>
              <a:rPr lang="en-US" dirty="0"/>
              <a:t>Attributing symbolic meanings or significance to objects, events, or relationships</a:t>
            </a:r>
            <a:r>
              <a:rPr lang="en-US" dirty="0" smtClean="0"/>
              <a:t>.</a:t>
            </a:r>
          </a:p>
          <a:p>
            <a:r>
              <a:rPr lang="en-US" dirty="0"/>
              <a:t>Black/raven – death</a:t>
            </a:r>
          </a:p>
          <a:p>
            <a:r>
              <a:rPr lang="en-US" dirty="0"/>
              <a:t>Shadows- mystery, secrets</a:t>
            </a:r>
            <a:r>
              <a:rPr lang="en-US" dirty="0" smtClean="0"/>
              <a:t>.</a:t>
            </a:r>
          </a:p>
          <a:p>
            <a:r>
              <a:rPr lang="en-US" dirty="0"/>
              <a:t>Owl- wise, wisdom</a:t>
            </a:r>
          </a:p>
          <a:p>
            <a:pPr marL="0" indent="0">
              <a:buNone/>
            </a:pPr>
            <a:endParaRPr lang="en-US" dirty="0"/>
          </a:p>
          <a:p>
            <a:pPr marL="0" indent="0">
              <a:buNone/>
            </a:pPr>
            <a:endParaRPr lang="en-US" dirty="0" smtClean="0"/>
          </a:p>
        </p:txBody>
      </p:sp>
      <p:sp>
        <p:nvSpPr>
          <p:cNvPr id="3" name="Title 2"/>
          <p:cNvSpPr>
            <a:spLocks noGrp="1"/>
          </p:cNvSpPr>
          <p:nvPr>
            <p:ph type="title"/>
          </p:nvPr>
        </p:nvSpPr>
        <p:spPr/>
        <p:txBody>
          <a:bodyPr>
            <a:normAutofit fontScale="90000"/>
          </a:bodyPr>
          <a:lstStyle/>
          <a:p>
            <a:r>
              <a:rPr lang="en-US" dirty="0" smtClean="0"/>
              <a:t>Figurative Language – Symbol/Symbolism </a:t>
            </a:r>
            <a:endParaRPr lang="en-US" dirty="0"/>
          </a:p>
        </p:txBody>
      </p:sp>
    </p:spTree>
    <p:extLst>
      <p:ext uri="{BB962C8B-B14F-4D97-AF65-F5344CB8AC3E}">
        <p14:creationId xmlns:p14="http://schemas.microsoft.com/office/powerpoint/2010/main" val="34794846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Images are representations of sensations perceived through the five senses: sight, hearing, smell, touch and taste. </a:t>
            </a:r>
          </a:p>
          <a:p>
            <a:endParaRPr lang="en-US" dirty="0" smtClean="0"/>
          </a:p>
          <a:p>
            <a:r>
              <a:rPr lang="en-US" dirty="0"/>
              <a:t>The creation of images using words. Poets usually achieve this by invoking comparisons by means of </a:t>
            </a:r>
            <a:r>
              <a:rPr lang="en-US" dirty="0">
                <a:solidFill>
                  <a:srgbClr val="F8C891"/>
                </a:solidFill>
              </a:rPr>
              <a:t>metaphor</a:t>
            </a:r>
            <a:r>
              <a:rPr lang="en-US" dirty="0"/>
              <a:t> or</a:t>
            </a:r>
            <a:r>
              <a:rPr lang="en-US" dirty="0">
                <a:solidFill>
                  <a:schemeClr val="accent2">
                    <a:lumMod val="60000"/>
                    <a:lumOff val="40000"/>
                  </a:schemeClr>
                </a:solidFill>
              </a:rPr>
              <a:t> </a:t>
            </a:r>
            <a:r>
              <a:rPr lang="en-US" dirty="0">
                <a:solidFill>
                  <a:srgbClr val="F8C891"/>
                </a:solidFill>
              </a:rPr>
              <a:t>simile</a:t>
            </a:r>
            <a:r>
              <a:rPr lang="en-US" dirty="0">
                <a:solidFill>
                  <a:schemeClr val="accent2">
                    <a:lumMod val="60000"/>
                    <a:lumOff val="40000"/>
                  </a:schemeClr>
                </a:solidFill>
              </a:rPr>
              <a:t> </a:t>
            </a:r>
            <a:r>
              <a:rPr lang="en-US" dirty="0"/>
              <a:t>or other figures of </a:t>
            </a:r>
            <a:r>
              <a:rPr lang="en-US" dirty="0" smtClean="0"/>
              <a:t>speech.</a:t>
            </a:r>
          </a:p>
          <a:p>
            <a:endParaRPr lang="en-US" dirty="0" smtClean="0"/>
          </a:p>
        </p:txBody>
      </p:sp>
      <p:sp>
        <p:nvSpPr>
          <p:cNvPr id="3" name="Title 2"/>
          <p:cNvSpPr>
            <a:spLocks noGrp="1"/>
          </p:cNvSpPr>
          <p:nvPr>
            <p:ph type="title"/>
          </p:nvPr>
        </p:nvSpPr>
        <p:spPr/>
        <p:txBody>
          <a:bodyPr/>
          <a:lstStyle/>
          <a:p>
            <a:r>
              <a:rPr lang="en-US" dirty="0" smtClean="0"/>
              <a:t>Figurative Language – Imagery </a:t>
            </a:r>
            <a:endParaRPr lang="en-US" dirty="0"/>
          </a:p>
        </p:txBody>
      </p:sp>
    </p:spTree>
    <p:extLst>
      <p:ext uri="{BB962C8B-B14F-4D97-AF65-F5344CB8AC3E}">
        <p14:creationId xmlns:p14="http://schemas.microsoft.com/office/powerpoint/2010/main" val="16254433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Indirect comparison – without using like or as. Can be extended throughout a poem. </a:t>
            </a:r>
            <a:endParaRPr lang="en-US" dirty="0" smtClean="0"/>
          </a:p>
          <a:p>
            <a:endParaRPr lang="en-US" dirty="0"/>
          </a:p>
        </p:txBody>
      </p:sp>
      <p:sp>
        <p:nvSpPr>
          <p:cNvPr id="3" name="Title 2"/>
          <p:cNvSpPr>
            <a:spLocks noGrp="1"/>
          </p:cNvSpPr>
          <p:nvPr>
            <p:ph type="title"/>
          </p:nvPr>
        </p:nvSpPr>
        <p:spPr/>
        <p:txBody>
          <a:bodyPr/>
          <a:lstStyle/>
          <a:p>
            <a:r>
              <a:rPr lang="en-US" dirty="0" smtClean="0"/>
              <a:t>Figurative Language - Metaphor</a:t>
            </a:r>
            <a:endParaRPr lang="en-US" dirty="0"/>
          </a:p>
        </p:txBody>
      </p:sp>
    </p:spTree>
    <p:extLst>
      <p:ext uri="{BB962C8B-B14F-4D97-AF65-F5344CB8AC3E}">
        <p14:creationId xmlns:p14="http://schemas.microsoft.com/office/powerpoint/2010/main" val="24631542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Direct comparison using like or as. </a:t>
            </a:r>
          </a:p>
          <a:p>
            <a:endParaRPr lang="en-US" dirty="0" smtClean="0"/>
          </a:p>
          <a:p>
            <a:endParaRPr lang="en-US" dirty="0"/>
          </a:p>
          <a:p>
            <a:r>
              <a:rPr lang="en-US" dirty="0"/>
              <a:t>Her eyes are like diamonds</a:t>
            </a:r>
          </a:p>
          <a:p>
            <a:r>
              <a:rPr lang="en-US" dirty="0"/>
              <a:t>As sly as a fox, as brave as a lion.</a:t>
            </a:r>
          </a:p>
          <a:p>
            <a:r>
              <a:rPr lang="en-US" dirty="0"/>
              <a:t>'My love is like a red, red rose' by Robert Burns</a:t>
            </a:r>
          </a:p>
          <a:p>
            <a:endParaRPr lang="en-US" dirty="0"/>
          </a:p>
        </p:txBody>
      </p:sp>
      <p:sp>
        <p:nvSpPr>
          <p:cNvPr id="3" name="Title 2"/>
          <p:cNvSpPr>
            <a:spLocks noGrp="1"/>
          </p:cNvSpPr>
          <p:nvPr>
            <p:ph type="title"/>
          </p:nvPr>
        </p:nvSpPr>
        <p:spPr/>
        <p:txBody>
          <a:bodyPr/>
          <a:lstStyle/>
          <a:p>
            <a:r>
              <a:rPr lang="en-US" dirty="0" smtClean="0"/>
              <a:t>Figurative Language - Simile</a:t>
            </a:r>
            <a:endParaRPr lang="en-US" dirty="0"/>
          </a:p>
        </p:txBody>
      </p:sp>
    </p:spTree>
    <p:extLst>
      <p:ext uri="{BB962C8B-B14F-4D97-AF65-F5344CB8AC3E}">
        <p14:creationId xmlns:p14="http://schemas.microsoft.com/office/powerpoint/2010/main" val="23317175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analogy is a comparison in which an idea or a thing is compared to another thing that is quite different from it. </a:t>
            </a:r>
            <a:endParaRPr lang="en-US" dirty="0" smtClean="0"/>
          </a:p>
          <a:p>
            <a:r>
              <a:rPr lang="en-US" dirty="0" smtClean="0"/>
              <a:t>It </a:t>
            </a:r>
            <a:r>
              <a:rPr lang="en-US" dirty="0"/>
              <a:t>aims at explaining that idea or thing by comparing it to something that is familiar. Metaphors and similes are tools used to draw an analogy. </a:t>
            </a:r>
            <a:endParaRPr lang="en-US" dirty="0" smtClean="0"/>
          </a:p>
          <a:p>
            <a:r>
              <a:rPr lang="en-US" dirty="0" smtClean="0"/>
              <a:t>Therefore</a:t>
            </a:r>
            <a:r>
              <a:rPr lang="en-US" dirty="0"/>
              <a:t>, analogy </a:t>
            </a:r>
            <a:r>
              <a:rPr lang="en-US" dirty="0" smtClean="0"/>
              <a:t>is often </a:t>
            </a:r>
            <a:r>
              <a:rPr lang="en-US" dirty="0"/>
              <a:t>more extensive and elaborate than either a simile or a metaphor. </a:t>
            </a:r>
            <a:endParaRPr lang="en-US" dirty="0" smtClean="0"/>
          </a:p>
          <a:p>
            <a:endParaRPr lang="en-US" dirty="0"/>
          </a:p>
        </p:txBody>
      </p:sp>
      <p:sp>
        <p:nvSpPr>
          <p:cNvPr id="3" name="Title 2"/>
          <p:cNvSpPr>
            <a:spLocks noGrp="1"/>
          </p:cNvSpPr>
          <p:nvPr>
            <p:ph type="title"/>
          </p:nvPr>
        </p:nvSpPr>
        <p:spPr/>
        <p:txBody>
          <a:bodyPr/>
          <a:lstStyle/>
          <a:p>
            <a:r>
              <a:rPr lang="en-US" dirty="0" smtClean="0"/>
              <a:t>Figurative Language – Analogy </a:t>
            </a:r>
            <a:endParaRPr lang="en-US" dirty="0"/>
          </a:p>
        </p:txBody>
      </p:sp>
    </p:spTree>
    <p:extLst>
      <p:ext uri="{BB962C8B-B14F-4D97-AF65-F5344CB8AC3E}">
        <p14:creationId xmlns:p14="http://schemas.microsoft.com/office/powerpoint/2010/main" val="7237335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question which </a:t>
            </a:r>
            <a:r>
              <a:rPr lang="en-US" dirty="0"/>
              <a:t>o</a:t>
            </a:r>
            <a:r>
              <a:rPr lang="en-US" dirty="0" smtClean="0"/>
              <a:t>ften </a:t>
            </a:r>
            <a:r>
              <a:rPr lang="en-US" dirty="0"/>
              <a:t>implies an answer, but usually does not provide one </a:t>
            </a:r>
            <a:r>
              <a:rPr lang="en-US" dirty="0" smtClean="0"/>
              <a:t>explicitly</a:t>
            </a:r>
          </a:p>
          <a:p>
            <a:endParaRPr lang="en-US" dirty="0"/>
          </a:p>
          <a:p>
            <a:r>
              <a:rPr lang="en-US" dirty="0"/>
              <a:t>For instance, a person gets on your nerves, you start feeling irritated, and you say, “Why don’t you leave me alone?” </a:t>
            </a:r>
            <a:endParaRPr lang="en-US" dirty="0" smtClean="0"/>
          </a:p>
          <a:p>
            <a:pPr lvl="1"/>
            <a:r>
              <a:rPr lang="en-US" dirty="0" smtClean="0"/>
              <a:t>By </a:t>
            </a:r>
            <a:r>
              <a:rPr lang="en-US" dirty="0"/>
              <a:t>posing such a question, you do not ask for a reason. Instead, you simply want him to stop irritating you. </a:t>
            </a:r>
          </a:p>
          <a:p>
            <a:endParaRPr lang="en-US" dirty="0"/>
          </a:p>
        </p:txBody>
      </p:sp>
      <p:sp>
        <p:nvSpPr>
          <p:cNvPr id="3" name="Title 2"/>
          <p:cNvSpPr>
            <a:spLocks noGrp="1"/>
          </p:cNvSpPr>
          <p:nvPr>
            <p:ph type="title"/>
          </p:nvPr>
        </p:nvSpPr>
        <p:spPr/>
        <p:txBody>
          <a:bodyPr>
            <a:normAutofit fontScale="90000"/>
          </a:bodyPr>
          <a:lstStyle/>
          <a:p>
            <a:r>
              <a:rPr lang="en-US" dirty="0" smtClean="0"/>
              <a:t>Figurative Language – Rhetorical Question</a:t>
            </a:r>
            <a:endParaRPr lang="en-US" dirty="0"/>
          </a:p>
        </p:txBody>
      </p:sp>
    </p:spTree>
    <p:extLst>
      <p:ext uri="{BB962C8B-B14F-4D97-AF65-F5344CB8AC3E}">
        <p14:creationId xmlns:p14="http://schemas.microsoft.com/office/powerpoint/2010/main" val="23215070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Repeating identical or similar vowels (especially in stressed syllables) in nearby words. </a:t>
            </a:r>
            <a:endParaRPr lang="en-US" dirty="0"/>
          </a:p>
          <a:p>
            <a:r>
              <a:rPr lang="en-US" dirty="0" smtClean="0"/>
              <a:t>Assonance in final vowels of lines can often lead to half-rhyme.  </a:t>
            </a:r>
          </a:p>
          <a:p>
            <a:r>
              <a:rPr lang="en-US" dirty="0"/>
              <a:t/>
            </a:r>
            <a:br>
              <a:rPr lang="en-US" dirty="0"/>
            </a:br>
            <a:r>
              <a:rPr lang="en-US" dirty="0"/>
              <a:t>Bind up, bind up your yellow hair,</a:t>
            </a:r>
            <a:r>
              <a:rPr lang="en-US" b="1" dirty="0" smtClean="0"/>
              <a:t> </a:t>
            </a:r>
            <a:r>
              <a:rPr lang="en-US" dirty="0" smtClean="0"/>
              <a:t>And </a:t>
            </a:r>
            <a:r>
              <a:rPr lang="en-US" dirty="0"/>
              <a:t>tie it on your </a:t>
            </a:r>
            <a:r>
              <a:rPr lang="en-US" dirty="0">
                <a:solidFill>
                  <a:schemeClr val="accent2">
                    <a:lumMod val="40000"/>
                    <a:lumOff val="60000"/>
                  </a:schemeClr>
                </a:solidFill>
              </a:rPr>
              <a:t>neck</a:t>
            </a:r>
            <a:r>
              <a:rPr lang="en-US" dirty="0" smtClean="0">
                <a:solidFill>
                  <a:schemeClr val="accent2">
                    <a:lumMod val="40000"/>
                    <a:lumOff val="60000"/>
                  </a:schemeClr>
                </a:solidFill>
              </a:rPr>
              <a:t>;</a:t>
            </a:r>
            <a:r>
              <a:rPr lang="en-US" dirty="0"/>
              <a:t/>
            </a:r>
            <a:br>
              <a:rPr lang="en-US" dirty="0"/>
            </a:br>
            <a:r>
              <a:rPr lang="en-US" dirty="0"/>
              <a:t>And see you look as maiden-like</a:t>
            </a:r>
            <a:r>
              <a:rPr lang="en-US" b="1" dirty="0" smtClean="0"/>
              <a:t> </a:t>
            </a:r>
            <a:r>
              <a:rPr lang="en-US" dirty="0" smtClean="0"/>
              <a:t>As</a:t>
            </a:r>
            <a:r>
              <a:rPr lang="en-US" b="1" dirty="0" smtClean="0"/>
              <a:t> </a:t>
            </a:r>
            <a:r>
              <a:rPr lang="en-US" dirty="0"/>
              <a:t>the day that first we </a:t>
            </a:r>
            <a:r>
              <a:rPr lang="en-US" dirty="0">
                <a:solidFill>
                  <a:srgbClr val="FADBB5"/>
                </a:solidFill>
              </a:rPr>
              <a:t>met.</a:t>
            </a:r>
          </a:p>
          <a:p>
            <a:endParaRPr lang="en-US" dirty="0"/>
          </a:p>
        </p:txBody>
      </p:sp>
      <p:sp>
        <p:nvSpPr>
          <p:cNvPr id="3" name="Title 2"/>
          <p:cNvSpPr>
            <a:spLocks noGrp="1"/>
          </p:cNvSpPr>
          <p:nvPr>
            <p:ph type="title"/>
          </p:nvPr>
        </p:nvSpPr>
        <p:spPr/>
        <p:txBody>
          <a:bodyPr/>
          <a:lstStyle/>
          <a:p>
            <a:r>
              <a:rPr lang="en-US" dirty="0" smtClean="0"/>
              <a:t>Sound Device - Assonance</a:t>
            </a:r>
            <a:endParaRPr lang="en-US" dirty="0"/>
          </a:p>
        </p:txBody>
      </p:sp>
    </p:spTree>
    <p:extLst>
      <p:ext uri="{BB962C8B-B14F-4D97-AF65-F5344CB8AC3E}">
        <p14:creationId xmlns:p14="http://schemas.microsoft.com/office/powerpoint/2010/main" val="28319858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Using opposite phrases in close conjunction. Examples might be, "I burn and I freeze," or "Her character is white as sunlight, black as midnight." </a:t>
            </a:r>
            <a:endParaRPr lang="en-US" dirty="0" smtClean="0"/>
          </a:p>
          <a:p>
            <a:r>
              <a:rPr lang="en-US" dirty="0" smtClean="0"/>
              <a:t>The </a:t>
            </a:r>
            <a:r>
              <a:rPr lang="en-US" dirty="0"/>
              <a:t>best antitheses express their contrary ideas in a </a:t>
            </a:r>
            <a:r>
              <a:rPr lang="en-US" dirty="0">
                <a:solidFill>
                  <a:srgbClr val="F8C891"/>
                </a:solidFill>
              </a:rPr>
              <a:t>balanced</a:t>
            </a:r>
            <a:r>
              <a:rPr lang="en-US" dirty="0"/>
              <a:t> sentence. It can be a contrast of opposites: "Evil men fear authority; good men cherish it." Alternatively, it can be a contrast of degree: "One small step for a man, one giant leap for all mankind." </a:t>
            </a:r>
            <a:endParaRPr lang="en-US" dirty="0" smtClean="0"/>
          </a:p>
          <a:p>
            <a:endParaRPr lang="en-US" dirty="0"/>
          </a:p>
        </p:txBody>
      </p:sp>
      <p:sp>
        <p:nvSpPr>
          <p:cNvPr id="3" name="Title 2"/>
          <p:cNvSpPr>
            <a:spLocks noGrp="1"/>
          </p:cNvSpPr>
          <p:nvPr>
            <p:ph type="title"/>
          </p:nvPr>
        </p:nvSpPr>
        <p:spPr/>
        <p:txBody>
          <a:bodyPr/>
          <a:lstStyle/>
          <a:p>
            <a:r>
              <a:rPr lang="en-US" dirty="0" smtClean="0"/>
              <a:t>Figurative Language – Antithesis </a:t>
            </a:r>
            <a:endParaRPr lang="en-US" dirty="0"/>
          </a:p>
        </p:txBody>
      </p:sp>
    </p:spTree>
    <p:extLst>
      <p:ext uri="{BB962C8B-B14F-4D97-AF65-F5344CB8AC3E}">
        <p14:creationId xmlns:p14="http://schemas.microsoft.com/office/powerpoint/2010/main" val="36315603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term "didactic" also refers to texts that are overburdened with instructive and factual information, sometimes to the detriment of a reader's enjoyment </a:t>
            </a:r>
            <a:endParaRPr lang="en-US" dirty="0" smtClean="0"/>
          </a:p>
          <a:p>
            <a:r>
              <a:rPr lang="en-US" dirty="0"/>
              <a:t>literature or other types of art that are instructional or informative. In this sense </a:t>
            </a:r>
            <a:r>
              <a:rPr lang="en-US" i="1" dirty="0"/>
              <a:t>The Bible</a:t>
            </a:r>
            <a:r>
              <a:rPr lang="en-US" dirty="0"/>
              <a:t> is didactic because it offers guidance in moral, religious, and ethical matters. It tells stories of the lives of people that followed Christian teachings, and stories of people that decided to go against God and the consequences that they </a:t>
            </a:r>
            <a:r>
              <a:rPr lang="en-US" dirty="0" smtClean="0"/>
              <a:t>faced.</a:t>
            </a:r>
          </a:p>
          <a:p>
            <a:pPr marL="0" indent="0">
              <a:buNone/>
            </a:pPr>
            <a:endParaRPr lang="en-US" dirty="0"/>
          </a:p>
        </p:txBody>
      </p:sp>
      <p:sp>
        <p:nvSpPr>
          <p:cNvPr id="3" name="Title 2"/>
          <p:cNvSpPr>
            <a:spLocks noGrp="1"/>
          </p:cNvSpPr>
          <p:nvPr>
            <p:ph type="title"/>
          </p:nvPr>
        </p:nvSpPr>
        <p:spPr/>
        <p:txBody>
          <a:bodyPr/>
          <a:lstStyle/>
          <a:p>
            <a:r>
              <a:rPr lang="en-US" dirty="0" smtClean="0"/>
              <a:t>Poem Types – Didactic </a:t>
            </a:r>
            <a:endParaRPr lang="en-US" dirty="0"/>
          </a:p>
        </p:txBody>
      </p:sp>
    </p:spTree>
    <p:extLst>
      <p:ext uri="{BB962C8B-B14F-4D97-AF65-F5344CB8AC3E}">
        <p14:creationId xmlns:p14="http://schemas.microsoft.com/office/powerpoint/2010/main" val="6972512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Narrative Poetry is a poem that tells a series of events using poetic devices such as rhythm, rhyme, compact language, and attention to sound</a:t>
            </a:r>
            <a:r>
              <a:rPr lang="en-US" dirty="0" smtClean="0"/>
              <a:t>.</a:t>
            </a:r>
          </a:p>
          <a:p>
            <a:r>
              <a:rPr lang="en-US" dirty="0" smtClean="0"/>
              <a:t> </a:t>
            </a:r>
            <a:r>
              <a:rPr lang="en-US" dirty="0"/>
              <a:t>In other words, a narrative poem tells a story, but it does it with poetic flair! </a:t>
            </a:r>
            <a:endParaRPr lang="en-US" dirty="0" smtClean="0"/>
          </a:p>
          <a:p>
            <a:r>
              <a:rPr lang="en-US" dirty="0" smtClean="0"/>
              <a:t>Many </a:t>
            </a:r>
            <a:r>
              <a:rPr lang="en-US" dirty="0"/>
              <a:t>of the same elements that are found in a short story are also found in a narrative poem. Here are some elements of narrative poetry that are important: </a:t>
            </a:r>
            <a:br>
              <a:rPr lang="en-US" dirty="0"/>
            </a:br>
            <a:r>
              <a:rPr lang="en-US" dirty="0"/>
              <a:t>o character </a:t>
            </a:r>
            <a:br>
              <a:rPr lang="en-US" dirty="0"/>
            </a:br>
            <a:r>
              <a:rPr lang="en-US" dirty="0"/>
              <a:t>o setting</a:t>
            </a:r>
            <a:br>
              <a:rPr lang="en-US" dirty="0"/>
            </a:br>
            <a:r>
              <a:rPr lang="en-US" dirty="0"/>
              <a:t>o conflict </a:t>
            </a:r>
            <a:br>
              <a:rPr lang="en-US" dirty="0"/>
            </a:br>
            <a:r>
              <a:rPr lang="en-US" dirty="0"/>
              <a:t>o plot </a:t>
            </a:r>
          </a:p>
        </p:txBody>
      </p:sp>
      <p:sp>
        <p:nvSpPr>
          <p:cNvPr id="3" name="Title 2"/>
          <p:cNvSpPr>
            <a:spLocks noGrp="1"/>
          </p:cNvSpPr>
          <p:nvPr>
            <p:ph type="title"/>
          </p:nvPr>
        </p:nvSpPr>
        <p:spPr/>
        <p:txBody>
          <a:bodyPr/>
          <a:lstStyle/>
          <a:p>
            <a:r>
              <a:rPr lang="en-US" dirty="0" smtClean="0"/>
              <a:t>Poem Type - Narrative</a:t>
            </a:r>
            <a:endParaRPr lang="en-US" dirty="0"/>
          </a:p>
        </p:txBody>
      </p:sp>
    </p:spTree>
    <p:extLst>
      <p:ext uri="{BB962C8B-B14F-4D97-AF65-F5344CB8AC3E}">
        <p14:creationId xmlns:p14="http://schemas.microsoft.com/office/powerpoint/2010/main" val="2322634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Dramatic poetry, also known as dramatic verse or verse drama, is a written work that both tells a story and connects the reader to an audience through emotions or behavior. </a:t>
            </a:r>
            <a:endParaRPr lang="en-US" dirty="0" smtClean="0"/>
          </a:p>
          <a:p>
            <a:r>
              <a:rPr lang="en-US" dirty="0" smtClean="0"/>
              <a:t>A </a:t>
            </a:r>
            <a:r>
              <a:rPr lang="en-US" dirty="0"/>
              <a:t>form of narrative closely related to acting, it usually is performed physically and can be either spoken or sung. </a:t>
            </a:r>
            <a:endParaRPr lang="en-US" dirty="0" smtClean="0"/>
          </a:p>
          <a:p>
            <a:r>
              <a:rPr lang="en-US" dirty="0" smtClean="0"/>
              <a:t>Normally</a:t>
            </a:r>
            <a:r>
              <a:rPr lang="en-US" dirty="0"/>
              <a:t>, it uses a set rhyming or meter pattern, setting it apart from prose. </a:t>
            </a:r>
          </a:p>
        </p:txBody>
      </p:sp>
      <p:sp>
        <p:nvSpPr>
          <p:cNvPr id="3" name="Title 2"/>
          <p:cNvSpPr>
            <a:spLocks noGrp="1"/>
          </p:cNvSpPr>
          <p:nvPr>
            <p:ph type="title"/>
          </p:nvPr>
        </p:nvSpPr>
        <p:spPr/>
        <p:txBody>
          <a:bodyPr/>
          <a:lstStyle/>
          <a:p>
            <a:r>
              <a:rPr lang="en-US" dirty="0" smtClean="0"/>
              <a:t>Poem Type - Dramatic</a:t>
            </a:r>
            <a:endParaRPr lang="en-US" dirty="0"/>
          </a:p>
        </p:txBody>
      </p:sp>
    </p:spTree>
    <p:extLst>
      <p:ext uri="{BB962C8B-B14F-4D97-AF65-F5344CB8AC3E}">
        <p14:creationId xmlns:p14="http://schemas.microsoft.com/office/powerpoint/2010/main" val="35983129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epigram is a short, pithy saying, usually in verse, often with a quick, satirical twist at the end</a:t>
            </a:r>
            <a:r>
              <a:rPr lang="en-US" dirty="0" smtClean="0"/>
              <a:t>.</a:t>
            </a:r>
          </a:p>
          <a:p>
            <a:r>
              <a:rPr lang="en-US" dirty="0" smtClean="0"/>
              <a:t> </a:t>
            </a:r>
            <a:r>
              <a:rPr lang="en-US" dirty="0"/>
              <a:t>The subject is usually a single thought or event. The word "epigram" comes from the Greek </a:t>
            </a:r>
            <a:r>
              <a:rPr lang="en-US" dirty="0" err="1"/>
              <a:t>epigraphein</a:t>
            </a:r>
            <a:r>
              <a:rPr lang="en-US" dirty="0"/>
              <a:t>, meaning "to write on, inscribe," and originally referred to the inscriptions written on stone monuments in ancient Greece </a:t>
            </a:r>
            <a:endParaRPr lang="en-US" dirty="0" smtClean="0"/>
          </a:p>
          <a:p>
            <a:endParaRPr lang="en-US" dirty="0"/>
          </a:p>
          <a:p>
            <a:r>
              <a:rPr lang="en-US" dirty="0">
                <a:hlinkClick r:id="rId2"/>
              </a:rPr>
              <a:t>http://www.2spare.com/item_67246.</a:t>
            </a:r>
            <a:r>
              <a:rPr lang="en-US" dirty="0" smtClean="0">
                <a:hlinkClick r:id="rId2"/>
              </a:rPr>
              <a:t>aspx</a:t>
            </a:r>
            <a:r>
              <a:rPr lang="en-US" dirty="0" smtClean="0"/>
              <a:t> </a:t>
            </a:r>
            <a:endParaRPr lang="en-US" dirty="0"/>
          </a:p>
        </p:txBody>
      </p:sp>
      <p:sp>
        <p:nvSpPr>
          <p:cNvPr id="3" name="Title 2"/>
          <p:cNvSpPr>
            <a:spLocks noGrp="1"/>
          </p:cNvSpPr>
          <p:nvPr>
            <p:ph type="title"/>
          </p:nvPr>
        </p:nvSpPr>
        <p:spPr/>
        <p:txBody>
          <a:bodyPr/>
          <a:lstStyle/>
          <a:p>
            <a:r>
              <a:rPr lang="en-US" dirty="0" smtClean="0"/>
              <a:t>Poem Type - Epigram</a:t>
            </a:r>
            <a:endParaRPr lang="en-US" dirty="0"/>
          </a:p>
        </p:txBody>
      </p:sp>
    </p:spTree>
    <p:extLst>
      <p:ext uri="{BB962C8B-B14F-4D97-AF65-F5344CB8AC3E}">
        <p14:creationId xmlns:p14="http://schemas.microsoft.com/office/powerpoint/2010/main" val="39169175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a:t>
            </a:r>
            <a:r>
              <a:rPr lang="en-US" dirty="0" smtClean="0"/>
              <a:t> </a:t>
            </a:r>
            <a:r>
              <a:rPr lang="en-US" dirty="0"/>
              <a:t>type of literature defined as a song or poem, written in elegiac </a:t>
            </a:r>
            <a:r>
              <a:rPr lang="en-US" u="sng" dirty="0"/>
              <a:t>couplets</a:t>
            </a:r>
            <a:r>
              <a:rPr lang="en-US" dirty="0"/>
              <a:t>, that expresses sorrow or lamentation, usually for one who has died</a:t>
            </a:r>
            <a:r>
              <a:rPr lang="en-US" dirty="0" smtClean="0"/>
              <a:t>.</a:t>
            </a:r>
          </a:p>
          <a:p>
            <a:r>
              <a:rPr lang="en-US" dirty="0" smtClean="0"/>
              <a:t> </a:t>
            </a:r>
            <a:r>
              <a:rPr lang="en-US" dirty="0"/>
              <a:t>In classical Greco-Roman literature, "elegy" refers to any poem written in elegiac meter (alternating hexameter and pentameter lines) </a:t>
            </a:r>
          </a:p>
        </p:txBody>
      </p:sp>
      <p:sp>
        <p:nvSpPr>
          <p:cNvPr id="3" name="Title 2"/>
          <p:cNvSpPr>
            <a:spLocks noGrp="1"/>
          </p:cNvSpPr>
          <p:nvPr>
            <p:ph type="title"/>
          </p:nvPr>
        </p:nvSpPr>
        <p:spPr/>
        <p:txBody>
          <a:bodyPr/>
          <a:lstStyle/>
          <a:p>
            <a:r>
              <a:rPr lang="en-US" dirty="0" smtClean="0"/>
              <a:t>Poem Type – Elegy </a:t>
            </a:r>
            <a:endParaRPr lang="en-US" dirty="0"/>
          </a:p>
        </p:txBody>
      </p:sp>
    </p:spTree>
    <p:extLst>
      <p:ext uri="{BB962C8B-B14F-4D97-AF65-F5344CB8AC3E}">
        <p14:creationId xmlns:p14="http://schemas.microsoft.com/office/powerpoint/2010/main" val="34441872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a:t>
            </a:r>
            <a:r>
              <a:rPr lang="en-US" b="1" dirty="0"/>
              <a:t>epic</a:t>
            </a:r>
            <a:r>
              <a:rPr lang="en-US" dirty="0"/>
              <a:t> was written in dactylic hexameter in a dignified and elevated style</a:t>
            </a:r>
            <a:r>
              <a:rPr lang="en-US" dirty="0" smtClean="0"/>
              <a:t>.</a:t>
            </a:r>
          </a:p>
          <a:p>
            <a:r>
              <a:rPr lang="en-US" dirty="0" smtClean="0"/>
              <a:t> </a:t>
            </a:r>
            <a:r>
              <a:rPr lang="en-US" dirty="0"/>
              <a:t>It typically begins with an invocation to a muse and contains elaborate </a:t>
            </a:r>
            <a:r>
              <a:rPr lang="en-US" dirty="0" smtClean="0"/>
              <a:t>descriptions, </a:t>
            </a:r>
            <a:r>
              <a:rPr lang="en-US" dirty="0"/>
              <a:t>similes, and speeches. It tells of major events of historical importance (the fall of Troy, the foundation of Rome, the fall of man, etc.). </a:t>
            </a:r>
            <a:endParaRPr lang="en-US" dirty="0" smtClean="0"/>
          </a:p>
          <a:p>
            <a:r>
              <a:rPr lang="en-US" dirty="0" smtClean="0"/>
              <a:t>Its </a:t>
            </a:r>
            <a:r>
              <a:rPr lang="en-US" dirty="0"/>
              <a:t>characters are noble. </a:t>
            </a:r>
            <a:endParaRPr lang="en-US" dirty="0" smtClean="0"/>
          </a:p>
          <a:p>
            <a:endParaRPr lang="en-US" dirty="0"/>
          </a:p>
          <a:p>
            <a:r>
              <a:rPr lang="en-US" dirty="0" smtClean="0"/>
              <a:t>Epic poems are usually very </a:t>
            </a:r>
            <a:r>
              <a:rPr lang="en-US" dirty="0" err="1" smtClean="0"/>
              <a:t>loooooong</a:t>
            </a:r>
            <a:r>
              <a:rPr lang="en-US" dirty="0" smtClean="0"/>
              <a:t>. </a:t>
            </a:r>
            <a:endParaRPr lang="en-US" dirty="0"/>
          </a:p>
        </p:txBody>
      </p:sp>
      <p:sp>
        <p:nvSpPr>
          <p:cNvPr id="3" name="Title 2"/>
          <p:cNvSpPr>
            <a:spLocks noGrp="1"/>
          </p:cNvSpPr>
          <p:nvPr>
            <p:ph type="title"/>
          </p:nvPr>
        </p:nvSpPr>
        <p:spPr/>
        <p:txBody>
          <a:bodyPr/>
          <a:lstStyle/>
          <a:p>
            <a:r>
              <a:rPr lang="en-US" dirty="0" smtClean="0"/>
              <a:t>Poem Type - Epic</a:t>
            </a:r>
            <a:endParaRPr lang="en-US" dirty="0"/>
          </a:p>
        </p:txBody>
      </p:sp>
    </p:spTree>
    <p:extLst>
      <p:ext uri="{BB962C8B-B14F-4D97-AF65-F5344CB8AC3E}">
        <p14:creationId xmlns:p14="http://schemas.microsoft.com/office/powerpoint/2010/main" val="1723065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a:t>
            </a:r>
            <a:r>
              <a:rPr lang="en-US" dirty="0" smtClean="0"/>
              <a:t> </a:t>
            </a:r>
            <a:r>
              <a:rPr lang="en-US" dirty="0"/>
              <a:t>narrative that serves as an extended metaphor</a:t>
            </a:r>
            <a:r>
              <a:rPr lang="en-US" dirty="0" smtClean="0"/>
              <a:t>.</a:t>
            </a:r>
          </a:p>
          <a:p>
            <a:r>
              <a:rPr lang="en-US" dirty="0" smtClean="0"/>
              <a:t> </a:t>
            </a:r>
            <a:r>
              <a:rPr lang="en-US" dirty="0"/>
              <a:t>Allegories are written in the form of fables, parables, poems, stories</a:t>
            </a:r>
            <a:r>
              <a:rPr lang="en-US" dirty="0" smtClean="0"/>
              <a:t>.</a:t>
            </a:r>
          </a:p>
          <a:p>
            <a:r>
              <a:rPr lang="en-US" dirty="0" smtClean="0"/>
              <a:t> </a:t>
            </a:r>
            <a:r>
              <a:rPr lang="en-US" dirty="0"/>
              <a:t>The main purpose of an allegory is to tell a story that has characters, a setting, as well as other types of symbols, that have both literal and figurative meanings </a:t>
            </a:r>
          </a:p>
        </p:txBody>
      </p:sp>
      <p:sp>
        <p:nvSpPr>
          <p:cNvPr id="3" name="Title 2"/>
          <p:cNvSpPr>
            <a:spLocks noGrp="1"/>
          </p:cNvSpPr>
          <p:nvPr>
            <p:ph type="title"/>
          </p:nvPr>
        </p:nvSpPr>
        <p:spPr/>
        <p:txBody>
          <a:bodyPr/>
          <a:lstStyle/>
          <a:p>
            <a:r>
              <a:rPr lang="en-US" dirty="0" smtClean="0"/>
              <a:t>Poem Type – Allegory </a:t>
            </a:r>
            <a:endParaRPr lang="en-US" dirty="0"/>
          </a:p>
        </p:txBody>
      </p:sp>
    </p:spTree>
    <p:extLst>
      <p:ext uri="{BB962C8B-B14F-4D97-AF65-F5344CB8AC3E}">
        <p14:creationId xmlns:p14="http://schemas.microsoft.com/office/powerpoint/2010/main" val="28860840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song hits, folk music, and folktales or any song that tells a story are loosely called ballads. </a:t>
            </a:r>
          </a:p>
          <a:p>
            <a:r>
              <a:rPr lang="en-US" dirty="0"/>
              <a:t>Common traits of the ballad are that </a:t>
            </a:r>
            <a:r>
              <a:rPr lang="en-US" b="1" dirty="0"/>
              <a:t>(a)</a:t>
            </a:r>
            <a:r>
              <a:rPr lang="en-US" dirty="0"/>
              <a:t> the beginning is often abrupt,</a:t>
            </a:r>
            <a:r>
              <a:rPr lang="en-US" b="1" dirty="0"/>
              <a:t> (b)</a:t>
            </a:r>
            <a:r>
              <a:rPr lang="en-US" dirty="0"/>
              <a:t> the story is told through dialogue and action </a:t>
            </a:r>
            <a:r>
              <a:rPr lang="en-US" b="1" dirty="0"/>
              <a:t>(c)</a:t>
            </a:r>
            <a:r>
              <a:rPr lang="en-US" dirty="0"/>
              <a:t> the language is simple or "folksy," </a:t>
            </a:r>
            <a:r>
              <a:rPr lang="en-US" b="1" dirty="0"/>
              <a:t>(d)</a:t>
            </a:r>
            <a:r>
              <a:rPr lang="en-US" dirty="0"/>
              <a:t> the theme is often tragic--though comic ballads do exist, and </a:t>
            </a:r>
            <a:r>
              <a:rPr lang="en-US" b="1" dirty="0"/>
              <a:t>(e)</a:t>
            </a:r>
            <a:r>
              <a:rPr lang="en-US" dirty="0"/>
              <a:t> the ballad contains a refrain repeated several times.</a:t>
            </a:r>
          </a:p>
          <a:p>
            <a:r>
              <a:rPr lang="en-US" dirty="0"/>
              <a:t>Traditionally, ballad measure consists of a four-line stanza or a quatrain containing alternating four-stress and three-stress lines with an </a:t>
            </a:r>
            <a:r>
              <a:rPr lang="en-US" b="1" dirty="0"/>
              <a:t>ABCB</a:t>
            </a:r>
            <a:r>
              <a:rPr lang="en-US" dirty="0"/>
              <a:t> or </a:t>
            </a:r>
            <a:r>
              <a:rPr lang="en-US" b="1" dirty="0"/>
              <a:t>ABAB</a:t>
            </a:r>
            <a:r>
              <a:rPr lang="en-US" dirty="0"/>
              <a:t> rhyme scheme. </a:t>
            </a:r>
          </a:p>
        </p:txBody>
      </p:sp>
      <p:sp>
        <p:nvSpPr>
          <p:cNvPr id="3" name="Title 2"/>
          <p:cNvSpPr>
            <a:spLocks noGrp="1"/>
          </p:cNvSpPr>
          <p:nvPr>
            <p:ph type="title"/>
          </p:nvPr>
        </p:nvSpPr>
        <p:spPr/>
        <p:txBody>
          <a:bodyPr/>
          <a:lstStyle/>
          <a:p>
            <a:r>
              <a:rPr lang="en-US" dirty="0" smtClean="0"/>
              <a:t>Poem Type - Ballad</a:t>
            </a:r>
            <a:endParaRPr lang="en-US" dirty="0"/>
          </a:p>
        </p:txBody>
      </p:sp>
    </p:spTree>
    <p:extLst>
      <p:ext uri="{BB962C8B-B14F-4D97-AF65-F5344CB8AC3E}">
        <p14:creationId xmlns:p14="http://schemas.microsoft.com/office/powerpoint/2010/main" val="8690058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Lyric Poetry consists of a poem, such as a sonnet or an ode, that expresses the thoughts and feelings of the poet. </a:t>
            </a:r>
            <a:endParaRPr lang="en-US" dirty="0" smtClean="0"/>
          </a:p>
          <a:p>
            <a:r>
              <a:rPr lang="en-US" dirty="0" smtClean="0"/>
              <a:t>The </a:t>
            </a:r>
            <a:r>
              <a:rPr lang="en-US" dirty="0"/>
              <a:t>term lyric is now commonly referred to as the words to a song. Lyric poetry does not tell a story which portrays characters and actions</a:t>
            </a:r>
            <a:r>
              <a:rPr lang="en-US" dirty="0" smtClean="0"/>
              <a:t>.</a:t>
            </a:r>
          </a:p>
          <a:p>
            <a:r>
              <a:rPr lang="en-US" dirty="0" smtClean="0"/>
              <a:t> </a:t>
            </a:r>
            <a:r>
              <a:rPr lang="en-US" dirty="0"/>
              <a:t>The lyric poet addresses the reader directly, portraying his or her own feeling, state of mind, and perceptions. </a:t>
            </a:r>
            <a:endParaRPr lang="en-US" dirty="0" smtClean="0"/>
          </a:p>
          <a:p>
            <a:endParaRPr lang="en-US" dirty="0"/>
          </a:p>
        </p:txBody>
      </p:sp>
      <p:sp>
        <p:nvSpPr>
          <p:cNvPr id="3" name="Title 2"/>
          <p:cNvSpPr>
            <a:spLocks noGrp="1"/>
          </p:cNvSpPr>
          <p:nvPr>
            <p:ph type="title"/>
          </p:nvPr>
        </p:nvSpPr>
        <p:spPr/>
        <p:txBody>
          <a:bodyPr/>
          <a:lstStyle/>
          <a:p>
            <a:r>
              <a:rPr lang="en-US" dirty="0" smtClean="0"/>
              <a:t>Poem Type – Lyric </a:t>
            </a:r>
            <a:endParaRPr lang="en-US" dirty="0"/>
          </a:p>
        </p:txBody>
      </p:sp>
    </p:spTree>
    <p:extLst>
      <p:ext uri="{BB962C8B-B14F-4D97-AF65-F5344CB8AC3E}">
        <p14:creationId xmlns:p14="http://schemas.microsoft.com/office/powerpoint/2010/main" val="25832274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 literary device to produce cacophonous sound is known as "dissonance". To create this effect, repeated internal and external sounds within prose or verse are avoided. In effect, this is the opposite of assonance and consonance.</a:t>
            </a:r>
          </a:p>
          <a:p>
            <a:r>
              <a:rPr lang="en-US" dirty="0" smtClean="0"/>
              <a:t>Lends itself to dark, foreboding tones and confusing or dismal mood. </a:t>
            </a:r>
          </a:p>
          <a:p>
            <a:r>
              <a:rPr lang="en-US" dirty="0"/>
              <a:t>John Updike's poem "Player Piano":</a:t>
            </a:r>
            <a:br>
              <a:rPr lang="en-US" dirty="0"/>
            </a:br>
            <a:r>
              <a:rPr lang="en-US" dirty="0"/>
              <a:t>"My stick fingers click with a snicker  And, chuckling, they knuckle the keys;  Light footed, my steel feelers flicker  And pluck to these keys melodies </a:t>
            </a:r>
          </a:p>
        </p:txBody>
      </p:sp>
      <p:sp>
        <p:nvSpPr>
          <p:cNvPr id="3" name="Title 2"/>
          <p:cNvSpPr>
            <a:spLocks noGrp="1"/>
          </p:cNvSpPr>
          <p:nvPr>
            <p:ph type="title"/>
          </p:nvPr>
        </p:nvSpPr>
        <p:spPr/>
        <p:txBody>
          <a:bodyPr/>
          <a:lstStyle/>
          <a:p>
            <a:r>
              <a:rPr lang="en-US" dirty="0" smtClean="0"/>
              <a:t>Sound Device - Dissonance</a:t>
            </a:r>
            <a:endParaRPr lang="en-US" dirty="0"/>
          </a:p>
        </p:txBody>
      </p:sp>
    </p:spTree>
    <p:extLst>
      <p:ext uri="{BB962C8B-B14F-4D97-AF65-F5344CB8AC3E}">
        <p14:creationId xmlns:p14="http://schemas.microsoft.com/office/powerpoint/2010/main" val="35700032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"Pastoral" (from </a:t>
            </a:r>
            <a:r>
              <a:rPr lang="en-US" i="1" dirty="0"/>
              <a:t>pastor, </a:t>
            </a:r>
            <a:r>
              <a:rPr lang="en-US" dirty="0"/>
              <a:t>Latin for "shepherd") refers to a literary work dealing with shepherds and rustic life</a:t>
            </a:r>
            <a:r>
              <a:rPr lang="en-US" dirty="0" smtClean="0"/>
              <a:t>.</a:t>
            </a:r>
          </a:p>
          <a:p>
            <a:r>
              <a:rPr lang="en-US" dirty="0" smtClean="0"/>
              <a:t> </a:t>
            </a:r>
            <a:r>
              <a:rPr lang="en-US" dirty="0"/>
              <a:t>Pastoral poetry is highly conventionalized; it presents an idealized rather than realistic view of rustic </a:t>
            </a:r>
            <a:r>
              <a:rPr lang="en-US" dirty="0" smtClean="0"/>
              <a:t>life.</a:t>
            </a:r>
            <a:endParaRPr lang="en-US" dirty="0"/>
          </a:p>
          <a:p>
            <a:r>
              <a:rPr lang="en-US" dirty="0" smtClean="0"/>
              <a:t>Common </a:t>
            </a:r>
            <a:r>
              <a:rPr lang="en-US" b="1" dirty="0"/>
              <a:t>topics </a:t>
            </a:r>
            <a:r>
              <a:rPr lang="en-US" dirty="0"/>
              <a:t>of pastoral poetry include </a:t>
            </a:r>
            <a:r>
              <a:rPr lang="en-US" b="1" dirty="0"/>
              <a:t>love and seduction; </a:t>
            </a:r>
            <a:r>
              <a:rPr lang="en-US" dirty="0"/>
              <a:t>the value of </a:t>
            </a:r>
            <a:r>
              <a:rPr lang="en-US" b="1" dirty="0"/>
              <a:t>poetry; death and mourning; </a:t>
            </a:r>
            <a:r>
              <a:rPr lang="en-US" dirty="0"/>
              <a:t>the </a:t>
            </a:r>
            <a:r>
              <a:rPr lang="en-US" b="1" dirty="0"/>
              <a:t>corruption of the city or court </a:t>
            </a:r>
            <a:r>
              <a:rPr lang="en-US" dirty="0"/>
              <a:t>vs. the </a:t>
            </a:r>
            <a:r>
              <a:rPr lang="en-US" b="1" dirty="0"/>
              <a:t>"purity" of idealized country life; politics </a:t>
            </a:r>
            <a:r>
              <a:rPr lang="en-US" dirty="0"/>
              <a:t>(generally treated satirically: the "shepherds" </a:t>
            </a:r>
            <a:r>
              <a:rPr lang="en-US" b="1" dirty="0"/>
              <a:t>critique society</a:t>
            </a:r>
            <a:r>
              <a:rPr lang="en-US" dirty="0"/>
              <a:t> or easily identifiable political figures) </a:t>
            </a:r>
            <a:endParaRPr lang="en-US" dirty="0" smtClean="0"/>
          </a:p>
          <a:p>
            <a:endParaRPr lang="en-US" dirty="0"/>
          </a:p>
        </p:txBody>
      </p:sp>
      <p:sp>
        <p:nvSpPr>
          <p:cNvPr id="3" name="Title 2"/>
          <p:cNvSpPr>
            <a:spLocks noGrp="1"/>
          </p:cNvSpPr>
          <p:nvPr>
            <p:ph type="title"/>
          </p:nvPr>
        </p:nvSpPr>
        <p:spPr/>
        <p:txBody>
          <a:bodyPr/>
          <a:lstStyle/>
          <a:p>
            <a:r>
              <a:rPr lang="en-US" dirty="0" smtClean="0"/>
              <a:t>Poem Type – Pastoral/ Idyllic </a:t>
            </a:r>
            <a:endParaRPr lang="en-US" dirty="0"/>
          </a:p>
        </p:txBody>
      </p:sp>
    </p:spTree>
    <p:extLst>
      <p:ext uri="{BB962C8B-B14F-4D97-AF65-F5344CB8AC3E}">
        <p14:creationId xmlns:p14="http://schemas.microsoft.com/office/powerpoint/2010/main" val="24126663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 humorous or satirical imitation of a serious piece of literature or writing </a:t>
            </a:r>
            <a:endParaRPr lang="en-US" dirty="0" smtClean="0"/>
          </a:p>
          <a:p>
            <a:endParaRPr lang="en-US" dirty="0"/>
          </a:p>
          <a:p>
            <a:r>
              <a:rPr lang="en-US" dirty="0"/>
              <a:t>It can be said that parody originated with the ancients in Greece. In ancient Greece, a parody was a song or poem that imitated the style and flow of another poem</a:t>
            </a:r>
            <a:r>
              <a:rPr lang="en-US" dirty="0" smtClean="0"/>
              <a:t>.</a:t>
            </a:r>
          </a:p>
          <a:p>
            <a:r>
              <a:rPr lang="en-US" dirty="0" smtClean="0"/>
              <a:t> </a:t>
            </a:r>
            <a:r>
              <a:rPr lang="en-US" dirty="0"/>
              <a:t>The word parody, has Greek root words, with par meaning “beside” and </a:t>
            </a:r>
            <a:r>
              <a:rPr lang="en-US" dirty="0" err="1"/>
              <a:t>ody</a:t>
            </a:r>
            <a:r>
              <a:rPr lang="en-US" dirty="0"/>
              <a:t> referring to an “ode” or “song.”</a:t>
            </a:r>
          </a:p>
          <a:p>
            <a:pPr marL="0" indent="0">
              <a:buNone/>
            </a:pPr>
            <a:endParaRPr lang="en-US" dirty="0"/>
          </a:p>
        </p:txBody>
      </p:sp>
      <p:sp>
        <p:nvSpPr>
          <p:cNvPr id="3" name="Title 2"/>
          <p:cNvSpPr>
            <a:spLocks noGrp="1"/>
          </p:cNvSpPr>
          <p:nvPr>
            <p:ph type="title"/>
          </p:nvPr>
        </p:nvSpPr>
        <p:spPr/>
        <p:txBody>
          <a:bodyPr/>
          <a:lstStyle/>
          <a:p>
            <a:r>
              <a:rPr lang="en-US" dirty="0" smtClean="0"/>
              <a:t>Poem Type – Parody </a:t>
            </a:r>
            <a:endParaRPr lang="en-US" dirty="0"/>
          </a:p>
        </p:txBody>
      </p:sp>
    </p:spTree>
    <p:extLst>
      <p:ext uri="{BB962C8B-B14F-4D97-AF65-F5344CB8AC3E}">
        <p14:creationId xmlns:p14="http://schemas.microsoft.com/office/powerpoint/2010/main" val="31107875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long, often elaborate </a:t>
            </a:r>
            <a:r>
              <a:rPr lang="en-US" dirty="0" err="1"/>
              <a:t>stanzaic</a:t>
            </a:r>
            <a:r>
              <a:rPr lang="en-US" dirty="0"/>
              <a:t> poem of varying line lengths and sometimes intricate rhyme schemes dealing with a serious subject matter and treating it reverently. </a:t>
            </a:r>
            <a:endParaRPr lang="en-US" dirty="0" smtClean="0"/>
          </a:p>
          <a:p>
            <a:r>
              <a:rPr lang="en-US" dirty="0" smtClean="0"/>
              <a:t>The </a:t>
            </a:r>
            <a:r>
              <a:rPr lang="en-US" dirty="0"/>
              <a:t>ode is usually much longer than the song or </a:t>
            </a:r>
            <a:r>
              <a:rPr lang="en-US" b="1" dirty="0"/>
              <a:t>lyric</a:t>
            </a:r>
            <a:r>
              <a:rPr lang="en-US" dirty="0"/>
              <a:t>, but usually not as long as the </a:t>
            </a:r>
            <a:r>
              <a:rPr lang="en-US" b="1" dirty="0"/>
              <a:t>epic</a:t>
            </a:r>
            <a:r>
              <a:rPr lang="en-US" dirty="0"/>
              <a:t> poem. </a:t>
            </a:r>
            <a:endParaRPr lang="en-US" dirty="0" smtClean="0"/>
          </a:p>
          <a:p>
            <a:r>
              <a:rPr lang="en-US" dirty="0" smtClean="0"/>
              <a:t>Conventionally</a:t>
            </a:r>
            <a:r>
              <a:rPr lang="en-US" dirty="0"/>
              <a:t>, many odes are written or dedicated to a specific subject. </a:t>
            </a:r>
            <a:endParaRPr lang="en-US" dirty="0" smtClean="0"/>
          </a:p>
          <a:p>
            <a:endParaRPr lang="en-US" dirty="0"/>
          </a:p>
        </p:txBody>
      </p:sp>
      <p:sp>
        <p:nvSpPr>
          <p:cNvPr id="3" name="Title 2"/>
          <p:cNvSpPr>
            <a:spLocks noGrp="1"/>
          </p:cNvSpPr>
          <p:nvPr>
            <p:ph type="title"/>
          </p:nvPr>
        </p:nvSpPr>
        <p:spPr/>
        <p:txBody>
          <a:bodyPr/>
          <a:lstStyle/>
          <a:p>
            <a:r>
              <a:rPr lang="en-US" dirty="0" smtClean="0"/>
              <a:t>Poem Type - Ode</a:t>
            </a:r>
            <a:endParaRPr lang="en-US" dirty="0"/>
          </a:p>
        </p:txBody>
      </p:sp>
    </p:spTree>
    <p:extLst>
      <p:ext uri="{BB962C8B-B14F-4D97-AF65-F5344CB8AC3E}">
        <p14:creationId xmlns:p14="http://schemas.microsoft.com/office/powerpoint/2010/main" val="1771523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A special type of </a:t>
            </a:r>
            <a:r>
              <a:rPr lang="en-US" b="1" dirty="0">
                <a:solidFill>
                  <a:srgbClr val="FADBB5"/>
                </a:solidFill>
              </a:rPr>
              <a:t>alliteration</a:t>
            </a:r>
            <a:r>
              <a:rPr lang="en-US" dirty="0">
                <a:solidFill>
                  <a:srgbClr val="FADBB5"/>
                </a:solidFill>
              </a:rPr>
              <a:t> </a:t>
            </a:r>
            <a:r>
              <a:rPr lang="en-US" dirty="0"/>
              <a:t>in which the repeated pattern of consonants is marked by changes in the intervening vowels--i.e., the final consonants of the stressed syllables match each other but the vowels </a:t>
            </a:r>
            <a:r>
              <a:rPr lang="en-US" dirty="0" smtClean="0"/>
              <a:t>differ.</a:t>
            </a:r>
          </a:p>
          <a:p>
            <a:r>
              <a:rPr lang="en-US" i="1" dirty="0">
                <a:solidFill>
                  <a:srgbClr val="FADBB5"/>
                </a:solidFill>
              </a:rPr>
              <a:t>linger</a:t>
            </a:r>
            <a:r>
              <a:rPr lang="en-US" dirty="0"/>
              <a:t>, </a:t>
            </a:r>
            <a:r>
              <a:rPr lang="en-US" i="1" dirty="0">
                <a:solidFill>
                  <a:srgbClr val="FADBB5"/>
                </a:solidFill>
              </a:rPr>
              <a:t>longer</a:t>
            </a:r>
            <a:r>
              <a:rPr lang="en-US" dirty="0"/>
              <a:t>, and </a:t>
            </a:r>
            <a:r>
              <a:rPr lang="en-US" i="1" dirty="0">
                <a:solidFill>
                  <a:srgbClr val="FADBB5"/>
                </a:solidFill>
              </a:rPr>
              <a:t>languor</a:t>
            </a:r>
            <a:r>
              <a:rPr lang="en-US" dirty="0">
                <a:solidFill>
                  <a:srgbClr val="FADBB5"/>
                </a:solidFill>
              </a:rPr>
              <a:t> </a:t>
            </a:r>
            <a:r>
              <a:rPr lang="en-US" dirty="0"/>
              <a:t>or </a:t>
            </a:r>
            <a:r>
              <a:rPr lang="en-US" i="1" dirty="0">
                <a:solidFill>
                  <a:srgbClr val="FADBB5"/>
                </a:solidFill>
              </a:rPr>
              <a:t>rider</a:t>
            </a:r>
            <a:r>
              <a:rPr lang="en-US" dirty="0"/>
              <a:t>, </a:t>
            </a:r>
            <a:r>
              <a:rPr lang="en-US" i="1" dirty="0">
                <a:solidFill>
                  <a:srgbClr val="FADBB5"/>
                </a:solidFill>
              </a:rPr>
              <a:t>reader</a:t>
            </a:r>
            <a:r>
              <a:rPr lang="en-US" dirty="0"/>
              <a:t>, </a:t>
            </a:r>
            <a:r>
              <a:rPr lang="en-US" i="1" dirty="0">
                <a:solidFill>
                  <a:srgbClr val="FADBB5"/>
                </a:solidFill>
              </a:rPr>
              <a:t>raider</a:t>
            </a:r>
            <a:r>
              <a:rPr lang="en-US" dirty="0"/>
              <a:t>, and </a:t>
            </a:r>
            <a:r>
              <a:rPr lang="en-US" i="1" dirty="0">
                <a:solidFill>
                  <a:schemeClr val="accent2">
                    <a:lumMod val="60000"/>
                    <a:lumOff val="40000"/>
                  </a:schemeClr>
                </a:solidFill>
              </a:rPr>
              <a:t>ruder</a:t>
            </a:r>
            <a:r>
              <a:rPr lang="en-US" dirty="0">
                <a:solidFill>
                  <a:schemeClr val="accent2">
                    <a:lumMod val="60000"/>
                    <a:lumOff val="40000"/>
                  </a:schemeClr>
                </a:solidFill>
              </a:rPr>
              <a:t> </a:t>
            </a:r>
            <a:endParaRPr lang="en-US" dirty="0" smtClean="0">
              <a:solidFill>
                <a:schemeClr val="accent2">
                  <a:lumMod val="60000"/>
                  <a:lumOff val="40000"/>
                </a:schemeClr>
              </a:solidFill>
            </a:endParaRPr>
          </a:p>
          <a:p>
            <a:endParaRPr lang="en-US" dirty="0"/>
          </a:p>
          <a:p>
            <a:r>
              <a:rPr lang="en-US" dirty="0"/>
              <a:t>Repetition of consonant sounds before or after differing vowels (flip-flop)</a:t>
            </a:r>
          </a:p>
          <a:p>
            <a:r>
              <a:rPr lang="en-US" dirty="0"/>
              <a:t>Repetition of consonant sounds at the end of words only (east-west; hid-bed) </a:t>
            </a:r>
          </a:p>
        </p:txBody>
      </p:sp>
      <p:sp>
        <p:nvSpPr>
          <p:cNvPr id="3" name="Title 2"/>
          <p:cNvSpPr>
            <a:spLocks noGrp="1"/>
          </p:cNvSpPr>
          <p:nvPr>
            <p:ph type="title"/>
          </p:nvPr>
        </p:nvSpPr>
        <p:spPr/>
        <p:txBody>
          <a:bodyPr/>
          <a:lstStyle/>
          <a:p>
            <a:r>
              <a:rPr lang="en-US" dirty="0" smtClean="0"/>
              <a:t>Sound Device - Consonance</a:t>
            </a:r>
            <a:endParaRPr lang="en-US" dirty="0"/>
          </a:p>
        </p:txBody>
      </p:sp>
    </p:spTree>
    <p:extLst>
      <p:ext uri="{BB962C8B-B14F-4D97-AF65-F5344CB8AC3E}">
        <p14:creationId xmlns:p14="http://schemas.microsoft.com/office/powerpoint/2010/main" val="42625130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term in poetry refers to the use of words that combine sharp, harsh, hissing, or unmelodious sounds. </a:t>
            </a:r>
            <a:endParaRPr lang="en-US" dirty="0" smtClean="0"/>
          </a:p>
          <a:p>
            <a:r>
              <a:rPr lang="en-US" dirty="0" smtClean="0"/>
              <a:t>It is the opposite of </a:t>
            </a:r>
            <a:r>
              <a:rPr lang="en-US" b="1" dirty="0" smtClean="0">
                <a:solidFill>
                  <a:srgbClr val="FADBB5"/>
                </a:solidFill>
              </a:rPr>
              <a:t>euphony</a:t>
            </a:r>
            <a:r>
              <a:rPr lang="en-US" dirty="0" smtClean="0"/>
              <a:t>. </a:t>
            </a:r>
          </a:p>
          <a:p>
            <a:endParaRPr lang="en-US" dirty="0"/>
          </a:p>
        </p:txBody>
      </p:sp>
      <p:sp>
        <p:nvSpPr>
          <p:cNvPr id="3" name="Title 2"/>
          <p:cNvSpPr>
            <a:spLocks noGrp="1"/>
          </p:cNvSpPr>
          <p:nvPr>
            <p:ph type="title"/>
          </p:nvPr>
        </p:nvSpPr>
        <p:spPr/>
        <p:txBody>
          <a:bodyPr/>
          <a:lstStyle/>
          <a:p>
            <a:r>
              <a:rPr lang="en-US" dirty="0" smtClean="0"/>
              <a:t>Sound Device – Cacophony </a:t>
            </a:r>
            <a:endParaRPr lang="en-US" dirty="0"/>
          </a:p>
        </p:txBody>
      </p:sp>
    </p:spTree>
    <p:extLst>
      <p:ext uri="{BB962C8B-B14F-4D97-AF65-F5344CB8AC3E}">
        <p14:creationId xmlns:p14="http://schemas.microsoft.com/office/powerpoint/2010/main" val="28934713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sound word. Word that imitates the sound it represents.</a:t>
            </a:r>
          </a:p>
          <a:p>
            <a:endParaRPr lang="en-US" dirty="0"/>
          </a:p>
          <a:p>
            <a:r>
              <a:rPr lang="en-US" dirty="0"/>
              <a:t>Crack, thud, </a:t>
            </a:r>
            <a:r>
              <a:rPr lang="en-US" dirty="0" err="1"/>
              <a:t>sploosh</a:t>
            </a:r>
            <a:r>
              <a:rPr lang="en-US" dirty="0"/>
              <a:t>, bang, buzz. </a:t>
            </a:r>
            <a:endParaRPr lang="en-US" dirty="0" smtClean="0"/>
          </a:p>
          <a:p>
            <a:endParaRPr lang="en-US" dirty="0"/>
          </a:p>
        </p:txBody>
      </p:sp>
      <p:sp>
        <p:nvSpPr>
          <p:cNvPr id="3" name="Title 2"/>
          <p:cNvSpPr>
            <a:spLocks noGrp="1"/>
          </p:cNvSpPr>
          <p:nvPr>
            <p:ph type="title"/>
          </p:nvPr>
        </p:nvSpPr>
        <p:spPr/>
        <p:txBody>
          <a:bodyPr/>
          <a:lstStyle/>
          <a:p>
            <a:r>
              <a:rPr lang="en-US" dirty="0" smtClean="0"/>
              <a:t>Sound Device - Onomatopoeia</a:t>
            </a:r>
            <a:endParaRPr lang="en-US" dirty="0"/>
          </a:p>
        </p:txBody>
      </p:sp>
    </p:spTree>
    <p:extLst>
      <p:ext uri="{BB962C8B-B14F-4D97-AF65-F5344CB8AC3E}">
        <p14:creationId xmlns:p14="http://schemas.microsoft.com/office/powerpoint/2010/main" val="38424503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Is the regular pattern of stressed and unstressed syllables that make up a line of poetry. Meter gives rhythm and regularity to poetry.</a:t>
            </a:r>
          </a:p>
          <a:p>
            <a:endParaRPr lang="en-US" dirty="0"/>
          </a:p>
          <a:p>
            <a:pPr lvl="0"/>
            <a:r>
              <a:rPr lang="en-US" dirty="0"/>
              <a:t>IAMBIC (x /) : That </a:t>
            </a:r>
            <a:r>
              <a:rPr lang="en-US" b="1" dirty="0">
                <a:solidFill>
                  <a:srgbClr val="FADBB5"/>
                </a:solidFill>
              </a:rPr>
              <a:t>time</a:t>
            </a:r>
            <a:r>
              <a:rPr lang="en-US" dirty="0">
                <a:solidFill>
                  <a:srgbClr val="FADBB5"/>
                </a:solidFill>
              </a:rPr>
              <a:t> </a:t>
            </a:r>
            <a:r>
              <a:rPr lang="en-US" dirty="0"/>
              <a:t>of </a:t>
            </a:r>
            <a:r>
              <a:rPr lang="en-US" b="1" dirty="0">
                <a:solidFill>
                  <a:srgbClr val="FADBB5"/>
                </a:solidFill>
              </a:rPr>
              <a:t>year</a:t>
            </a:r>
            <a:r>
              <a:rPr lang="en-US" dirty="0">
                <a:solidFill>
                  <a:srgbClr val="FADBB5"/>
                </a:solidFill>
              </a:rPr>
              <a:t> </a:t>
            </a:r>
            <a:r>
              <a:rPr lang="en-US" dirty="0"/>
              <a:t>thou</a:t>
            </a:r>
            <a:r>
              <a:rPr lang="en-US" b="1" dirty="0"/>
              <a:t> </a:t>
            </a:r>
            <a:r>
              <a:rPr lang="en-US" b="1" dirty="0" err="1">
                <a:solidFill>
                  <a:srgbClr val="FADBB5"/>
                </a:solidFill>
              </a:rPr>
              <a:t>mayst</a:t>
            </a:r>
            <a:r>
              <a:rPr lang="en-US" dirty="0">
                <a:solidFill>
                  <a:srgbClr val="FADBB5"/>
                </a:solidFill>
              </a:rPr>
              <a:t> </a:t>
            </a:r>
            <a:r>
              <a:rPr lang="en-US" dirty="0"/>
              <a:t>in </a:t>
            </a:r>
            <a:r>
              <a:rPr lang="en-US" b="1" dirty="0">
                <a:solidFill>
                  <a:srgbClr val="FADBB5"/>
                </a:solidFill>
              </a:rPr>
              <a:t>me</a:t>
            </a:r>
            <a:r>
              <a:rPr lang="en-US" dirty="0">
                <a:solidFill>
                  <a:srgbClr val="FADBB5"/>
                </a:solidFill>
              </a:rPr>
              <a:t> </a:t>
            </a:r>
            <a:r>
              <a:rPr lang="en-US" dirty="0"/>
              <a:t>be</a:t>
            </a:r>
            <a:r>
              <a:rPr lang="en-US" b="1" dirty="0">
                <a:solidFill>
                  <a:srgbClr val="FADBB5"/>
                </a:solidFill>
              </a:rPr>
              <a:t>hold</a:t>
            </a:r>
            <a:endParaRPr lang="en-US" dirty="0">
              <a:solidFill>
                <a:srgbClr val="FADBB5"/>
              </a:solidFill>
            </a:endParaRPr>
          </a:p>
          <a:p>
            <a:pPr lvl="0"/>
            <a:r>
              <a:rPr lang="en-US" dirty="0"/>
              <a:t>TROCHAIC (/ x): </a:t>
            </a:r>
            <a:r>
              <a:rPr lang="en-US" b="1" dirty="0">
                <a:solidFill>
                  <a:srgbClr val="FADBB5"/>
                </a:solidFill>
              </a:rPr>
              <a:t>Tell</a:t>
            </a:r>
            <a:r>
              <a:rPr lang="en-US" dirty="0">
                <a:solidFill>
                  <a:srgbClr val="FADBB5"/>
                </a:solidFill>
              </a:rPr>
              <a:t> </a:t>
            </a:r>
            <a:r>
              <a:rPr lang="en-US" dirty="0"/>
              <a:t>me</a:t>
            </a:r>
            <a:r>
              <a:rPr lang="en-US" b="1" dirty="0"/>
              <a:t> </a:t>
            </a:r>
            <a:r>
              <a:rPr lang="en-US" b="1" dirty="0">
                <a:solidFill>
                  <a:srgbClr val="FADBB5"/>
                </a:solidFill>
              </a:rPr>
              <a:t>not</a:t>
            </a:r>
            <a:r>
              <a:rPr lang="en-US" dirty="0">
                <a:solidFill>
                  <a:srgbClr val="FADBB5"/>
                </a:solidFill>
              </a:rPr>
              <a:t> </a:t>
            </a:r>
            <a:r>
              <a:rPr lang="en-US" dirty="0"/>
              <a:t>in </a:t>
            </a:r>
            <a:r>
              <a:rPr lang="en-US" b="1" dirty="0">
                <a:solidFill>
                  <a:srgbClr val="FADBB5"/>
                </a:solidFill>
              </a:rPr>
              <a:t>mourn</a:t>
            </a:r>
            <a:r>
              <a:rPr lang="en-US" dirty="0"/>
              <a:t>ful </a:t>
            </a:r>
            <a:r>
              <a:rPr lang="en-US" b="1" dirty="0" smtClean="0">
                <a:solidFill>
                  <a:srgbClr val="FADBB5"/>
                </a:solidFill>
              </a:rPr>
              <a:t>num</a:t>
            </a:r>
            <a:r>
              <a:rPr lang="en-US" dirty="0" smtClean="0"/>
              <a:t>bers</a:t>
            </a:r>
          </a:p>
          <a:p>
            <a:pPr lvl="0"/>
            <a:endParaRPr lang="en-US" dirty="0"/>
          </a:p>
          <a:p>
            <a:pPr lvl="0"/>
            <a:r>
              <a:rPr lang="en-US" dirty="0" smtClean="0"/>
              <a:t>An iambic foot is made of two syllables, so iambic pentameter is 5 sets of iambic feet (10 syllables total)</a:t>
            </a:r>
            <a:endParaRPr lang="en-US" dirty="0"/>
          </a:p>
          <a:p>
            <a:endParaRPr lang="en-US" dirty="0"/>
          </a:p>
        </p:txBody>
      </p:sp>
      <p:sp>
        <p:nvSpPr>
          <p:cNvPr id="3" name="Title 2"/>
          <p:cNvSpPr>
            <a:spLocks noGrp="1"/>
          </p:cNvSpPr>
          <p:nvPr>
            <p:ph type="title"/>
          </p:nvPr>
        </p:nvSpPr>
        <p:spPr/>
        <p:txBody>
          <a:bodyPr/>
          <a:lstStyle/>
          <a:p>
            <a:r>
              <a:rPr lang="en-US" dirty="0" smtClean="0"/>
              <a:t>Sound Device - Meter</a:t>
            </a:r>
            <a:endParaRPr lang="en-US" dirty="0"/>
          </a:p>
        </p:txBody>
      </p:sp>
    </p:spTree>
    <p:extLst>
      <p:ext uri="{BB962C8B-B14F-4D97-AF65-F5344CB8AC3E}">
        <p14:creationId xmlns:p14="http://schemas.microsoft.com/office/powerpoint/2010/main" val="3889814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line or phrase that recurs throughout a poem - especially at the end of stanza</a:t>
            </a:r>
          </a:p>
          <a:p>
            <a:endParaRPr lang="en-US" dirty="0"/>
          </a:p>
        </p:txBody>
      </p:sp>
      <p:sp>
        <p:nvSpPr>
          <p:cNvPr id="3" name="Title 2"/>
          <p:cNvSpPr>
            <a:spLocks noGrp="1"/>
          </p:cNvSpPr>
          <p:nvPr>
            <p:ph type="title"/>
          </p:nvPr>
        </p:nvSpPr>
        <p:spPr/>
        <p:txBody>
          <a:bodyPr/>
          <a:lstStyle/>
          <a:p>
            <a:r>
              <a:rPr lang="en-US" dirty="0" smtClean="0"/>
              <a:t>Sound Device - Refrain</a:t>
            </a:r>
            <a:endParaRPr lang="en-US" dirty="0"/>
          </a:p>
        </p:txBody>
      </p:sp>
    </p:spTree>
    <p:extLst>
      <p:ext uri="{BB962C8B-B14F-4D97-AF65-F5344CB8AC3E}">
        <p14:creationId xmlns:p14="http://schemas.microsoft.com/office/powerpoint/2010/main" val="20457109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1462</TotalTime>
  <Words>2377</Words>
  <Application>Microsoft Macintosh PowerPoint</Application>
  <PresentationFormat>On-screen Show (4:3)</PresentationFormat>
  <Paragraphs>195</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Paper</vt:lpstr>
      <vt:lpstr>Poetry Terms</vt:lpstr>
      <vt:lpstr>Sound Device  - Alliteration</vt:lpstr>
      <vt:lpstr>Sound Device - Assonance</vt:lpstr>
      <vt:lpstr>Sound Device - Dissonance</vt:lpstr>
      <vt:lpstr>Sound Device - Consonance</vt:lpstr>
      <vt:lpstr>Sound Device – Cacophony </vt:lpstr>
      <vt:lpstr>Sound Device - Onomatopoeia</vt:lpstr>
      <vt:lpstr>Sound Device - Meter</vt:lpstr>
      <vt:lpstr>Sound Device - Refrain</vt:lpstr>
      <vt:lpstr>Sound Device - Repetition</vt:lpstr>
      <vt:lpstr>Sound Device – Rhyme </vt:lpstr>
      <vt:lpstr>Poetic Form – Free Verse</vt:lpstr>
      <vt:lpstr>Poetic Form  - Blank Verse</vt:lpstr>
      <vt:lpstr>Poetic Form - Sonnet</vt:lpstr>
      <vt:lpstr>Poetic Form - Stanza</vt:lpstr>
      <vt:lpstr>Figurative Language - Apostrophe</vt:lpstr>
      <vt:lpstr>Figurative Language  - Allusion</vt:lpstr>
      <vt:lpstr>Figurative Language – Euphemism </vt:lpstr>
      <vt:lpstr>Figurative Language – Epithet </vt:lpstr>
      <vt:lpstr>Figurative Language - Hyperbole</vt:lpstr>
      <vt:lpstr>Figurative Language - Oxymoron</vt:lpstr>
      <vt:lpstr>Figurative Language - Personification</vt:lpstr>
      <vt:lpstr>Figurative Language - Paradox</vt:lpstr>
      <vt:lpstr>Figurative Language – Symbol/Symbolism </vt:lpstr>
      <vt:lpstr>Figurative Language – Imagery </vt:lpstr>
      <vt:lpstr>Figurative Language - Metaphor</vt:lpstr>
      <vt:lpstr>Figurative Language - Simile</vt:lpstr>
      <vt:lpstr>Figurative Language – Analogy </vt:lpstr>
      <vt:lpstr>Figurative Language – Rhetorical Question</vt:lpstr>
      <vt:lpstr>Figurative Language – Antithesis </vt:lpstr>
      <vt:lpstr>Poem Types – Didactic </vt:lpstr>
      <vt:lpstr>Poem Type - Narrative</vt:lpstr>
      <vt:lpstr>Poem Type - Dramatic</vt:lpstr>
      <vt:lpstr>Poem Type - Epigram</vt:lpstr>
      <vt:lpstr>Poem Type – Elegy </vt:lpstr>
      <vt:lpstr>Poem Type - Epic</vt:lpstr>
      <vt:lpstr>Poem Type – Allegory </vt:lpstr>
      <vt:lpstr>Poem Type - Ballad</vt:lpstr>
      <vt:lpstr>Poem Type – Lyric </vt:lpstr>
      <vt:lpstr>Poem Type – Pastoral/ Idyllic </vt:lpstr>
      <vt:lpstr>Poem Type – Parody </vt:lpstr>
      <vt:lpstr>Poem Type - Ode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 Terms</dc:title>
  <dc:creator>Tammy Ferris</dc:creator>
  <cp:lastModifiedBy>Tammy Ferris</cp:lastModifiedBy>
  <cp:revision>17</cp:revision>
  <dcterms:created xsi:type="dcterms:W3CDTF">2013-11-28T16:16:18Z</dcterms:created>
  <dcterms:modified xsi:type="dcterms:W3CDTF">2013-12-03T15:31:19Z</dcterms:modified>
</cp:coreProperties>
</file>